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85" r:id="rId1"/>
  </p:sldMasterIdLst>
  <p:sldIdLst>
    <p:sldId id="257" r:id="rId2"/>
    <p:sldId id="258" r:id="rId3"/>
  </p:sldIdLst>
  <p:sldSz cx="6858000" cy="9144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7F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40" autoAdjust="0"/>
    <p:restoredTop sz="94660"/>
  </p:normalViewPr>
  <p:slideViewPr>
    <p:cSldViewPr snapToGrid="0">
      <p:cViewPr varScale="1">
        <p:scale>
          <a:sx n="55" d="100"/>
          <a:sy n="55" d="100"/>
        </p:scale>
        <p:origin x="883"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2776749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1634297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2003827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4185483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3371603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448106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222332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2940800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2479766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5817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AD5A7CC-5F62-465F-A6F5-1D7142F02442}" type="datetimeFigureOut">
              <a:rPr kumimoji="1" lang="ja-JP" altLang="en-US" smtClean="0"/>
              <a:t>2020/7/30</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1135048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8AD5A7CC-5F62-465F-A6F5-1D7142F02442}" type="datetimeFigureOut">
              <a:rPr kumimoji="1" lang="ja-JP" altLang="en-US" smtClean="0"/>
              <a:t>2020/7/30</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B3A1790-DE1A-4BD7-928E-E9274940C811}" type="slidenum">
              <a:rPr kumimoji="1" lang="ja-JP" altLang="en-US" smtClean="0"/>
              <a:t>‹#›</a:t>
            </a:fld>
            <a:endParaRPr kumimoji="1" lang="ja-JP" altLang="en-US"/>
          </a:p>
        </p:txBody>
      </p:sp>
    </p:spTree>
    <p:extLst>
      <p:ext uri="{BB962C8B-B14F-4D97-AF65-F5344CB8AC3E}">
        <p14:creationId xmlns:p14="http://schemas.microsoft.com/office/powerpoint/2010/main" val="4144617683"/>
      </p:ext>
    </p:extLst>
  </p:cSld>
  <p:clrMap bg1="lt1" tx1="dk1" bg2="lt2" tx2="dk2" accent1="accent1" accent2="accent2" accent3="accent3" accent4="accent4" accent5="accent5" accent6="accent6" hlink="hlink" folHlink="folHlink"/>
  <p:sldLayoutIdLst>
    <p:sldLayoutId id="2147484286" r:id="rId1"/>
    <p:sldLayoutId id="2147484287" r:id="rId2"/>
    <p:sldLayoutId id="2147484288" r:id="rId3"/>
    <p:sldLayoutId id="2147484289" r:id="rId4"/>
    <p:sldLayoutId id="2147484290" r:id="rId5"/>
    <p:sldLayoutId id="2147484291" r:id="rId6"/>
    <p:sldLayoutId id="2147484292" r:id="rId7"/>
    <p:sldLayoutId id="2147484293" r:id="rId8"/>
    <p:sldLayoutId id="2147484294" r:id="rId9"/>
    <p:sldLayoutId id="2147484295" r:id="rId10"/>
    <p:sldLayoutId id="2147484296"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1"/>
          <p:cNvGraphicFramePr>
            <a:graphicFrameLocks noGrp="1"/>
          </p:cNvGraphicFramePr>
          <p:nvPr>
            <p:extLst>
              <p:ext uri="{D42A27DB-BD31-4B8C-83A1-F6EECF244321}">
                <p14:modId xmlns:p14="http://schemas.microsoft.com/office/powerpoint/2010/main" val="3258056318"/>
              </p:ext>
            </p:extLst>
          </p:nvPr>
        </p:nvGraphicFramePr>
        <p:xfrm>
          <a:off x="1708" y="0"/>
          <a:ext cx="6858001" cy="1016000"/>
        </p:xfrm>
        <a:graphic>
          <a:graphicData uri="http://schemas.openxmlformats.org/drawingml/2006/table">
            <a:tbl>
              <a:tblPr firstRow="1" bandRow="1">
                <a:tableStyleId>{2D5ABB26-0587-4C30-8999-92F81FD0307C}</a:tableStyleId>
              </a:tblPr>
              <a:tblGrid>
                <a:gridCol w="660400">
                  <a:extLst>
                    <a:ext uri="{9D8B030D-6E8A-4147-A177-3AD203B41FA5}">
                      <a16:colId xmlns:a16="http://schemas.microsoft.com/office/drawing/2014/main" val="20000"/>
                    </a:ext>
                  </a:extLst>
                </a:gridCol>
                <a:gridCol w="1545771">
                  <a:extLst>
                    <a:ext uri="{9D8B030D-6E8A-4147-A177-3AD203B41FA5}">
                      <a16:colId xmlns:a16="http://schemas.microsoft.com/office/drawing/2014/main" val="20001"/>
                    </a:ext>
                  </a:extLst>
                </a:gridCol>
                <a:gridCol w="1567543">
                  <a:extLst>
                    <a:ext uri="{9D8B030D-6E8A-4147-A177-3AD203B41FA5}">
                      <a16:colId xmlns:a16="http://schemas.microsoft.com/office/drawing/2014/main" val="20002"/>
                    </a:ext>
                  </a:extLst>
                </a:gridCol>
                <a:gridCol w="3084287">
                  <a:extLst>
                    <a:ext uri="{9D8B030D-6E8A-4147-A177-3AD203B41FA5}">
                      <a16:colId xmlns:a16="http://schemas.microsoft.com/office/drawing/2014/main" val="20003"/>
                    </a:ext>
                  </a:extLst>
                </a:gridCol>
              </a:tblGrid>
              <a:tr h="628009">
                <a:tc rowSpan="2">
                  <a:txBody>
                    <a:bodyPr/>
                    <a:lstStyle/>
                    <a:p>
                      <a:pPr algn="ctr"/>
                      <a:r>
                        <a:rPr kumimoji="1" lang="ja-JP" altLang="en-US" sz="1600" b="1"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番号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3">
                  <a:txBody>
                    <a:bodyPr/>
                    <a:lstStyle/>
                    <a:p>
                      <a:r>
                        <a:rPr kumimoji="1" lang="ja-JP" altLang="en-US" sz="1800" b="1" dirty="0">
                          <a:solidFill>
                            <a:schemeClr val="accent4">
                              <a:lumMod val="75000"/>
                            </a:schemeClr>
                          </a:solidFill>
                          <a:latin typeface="HGS創英角ｺﾞｼｯｸUB" panose="020B0900000000000000" pitchFamily="50" charset="-128"/>
                          <a:ea typeface="HGS創英角ｺﾞｼｯｸUB" panose="020B0900000000000000" pitchFamily="50" charset="-128"/>
                          <a:cs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000"/>
                  </a:ext>
                </a:extLst>
              </a:tr>
              <a:tr h="387991">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○○大学</a:t>
                      </a:r>
                    </a:p>
                  </a:txBody>
                  <a:tcP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○○学部</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出展代表者名</a:t>
                      </a:r>
                    </a:p>
                  </a:txBody>
                  <a:tcP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2" name="ホームベース 1"/>
          <p:cNvSpPr/>
          <p:nvPr/>
        </p:nvSpPr>
        <p:spPr>
          <a:xfrm>
            <a:off x="122377" y="1109759"/>
            <a:ext cx="1453847" cy="291015"/>
          </a:xfrm>
          <a:prstGeom prst="homePlat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シーズ</a:t>
            </a:r>
            <a:r>
              <a:rPr lang="ja-JP" altLang="en-US" sz="1400" dirty="0">
                <a:latin typeface="HGP創英角ｺﾞｼｯｸUB" panose="020B0900000000000000" pitchFamily="50" charset="-128"/>
                <a:ea typeface="HGP創英角ｺﾞｼｯｸUB" panose="020B0900000000000000" pitchFamily="50" charset="-128"/>
              </a:rPr>
              <a:t>について</a:t>
            </a:r>
            <a:endParaRPr kumimoji="1" lang="en-US" altLang="ja-JP" sz="1400" dirty="0">
              <a:latin typeface="HGP創英角ｺﾞｼｯｸUB" panose="020B0900000000000000" pitchFamily="50" charset="-128"/>
              <a:ea typeface="HGP創英角ｺﾞｼｯｸUB" panose="020B0900000000000000" pitchFamily="50" charset="-128"/>
            </a:endParaRPr>
          </a:p>
        </p:txBody>
      </p:sp>
      <p:sp>
        <p:nvSpPr>
          <p:cNvPr id="11" name="テキスト ボックス 10"/>
          <p:cNvSpPr txBox="1"/>
          <p:nvPr/>
        </p:nvSpPr>
        <p:spPr>
          <a:xfrm>
            <a:off x="53220" y="1466523"/>
            <a:ext cx="3352800" cy="307777"/>
          </a:xfrm>
          <a:prstGeom prst="rect">
            <a:avLst/>
          </a:prstGeom>
          <a:noFill/>
        </p:spPr>
        <p:txBody>
          <a:bodyPr wrap="square" rtlCol="0">
            <a:spAutoFit/>
          </a:bodyPr>
          <a:lstStyle/>
          <a:p>
            <a:r>
              <a:rPr kumimoji="1" lang="ja-JP" altLang="en-US" sz="1400" dirty="0">
                <a:solidFill>
                  <a:schemeClr val="accent2"/>
                </a:solidFill>
                <a:latin typeface="HGP創英角ｺﾞｼｯｸUB" panose="020B0900000000000000" pitchFamily="50" charset="-128"/>
                <a:ea typeface="HGP創英角ｺﾞｼｯｸUB" panose="020B0900000000000000" pitchFamily="50" charset="-128"/>
              </a:rPr>
              <a:t>■</a:t>
            </a:r>
            <a:r>
              <a:rPr kumimoji="1" lang="ja-JP" altLang="en-US" sz="1400" dirty="0">
                <a:solidFill>
                  <a:srgbClr val="00B050"/>
                </a:solidFill>
                <a:latin typeface="HGP創英角ｺﾞｼｯｸUB" panose="020B0900000000000000" pitchFamily="50" charset="-128"/>
                <a:ea typeface="HGP創英角ｺﾞｼｯｸUB" panose="020B0900000000000000" pitchFamily="50" charset="-128"/>
              </a:rPr>
              <a:t> </a:t>
            </a:r>
            <a:r>
              <a:rPr kumimoji="1" lang="ja-JP" altLang="en-US" sz="1400" dirty="0">
                <a:latin typeface="HGP創英角ｺﾞｼｯｸUB" panose="020B0900000000000000" pitchFamily="50" charset="-128"/>
                <a:ea typeface="HGP創英角ｺﾞｼｯｸUB" panose="020B0900000000000000" pitchFamily="50" charset="-128"/>
              </a:rPr>
              <a:t>シーズ</a:t>
            </a:r>
            <a:r>
              <a:rPr lang="ja-JP" altLang="en-US" sz="1400" dirty="0">
                <a:latin typeface="HGP創英角ｺﾞｼｯｸUB" panose="020B0900000000000000" pitchFamily="50" charset="-128"/>
                <a:ea typeface="HGP創英角ｺﾞｼｯｸUB" panose="020B0900000000000000" pitchFamily="50" charset="-128"/>
              </a:rPr>
              <a:t>の説明</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15" name="テキスト ボックス 14"/>
          <p:cNvSpPr txBox="1"/>
          <p:nvPr/>
        </p:nvSpPr>
        <p:spPr>
          <a:xfrm>
            <a:off x="128922" y="1817167"/>
            <a:ext cx="6576678" cy="738664"/>
          </a:xfrm>
          <a:prstGeom prst="rect">
            <a:avLst/>
          </a:prstGeom>
          <a:noFill/>
        </p:spPr>
        <p:txBody>
          <a:bodyPr wrap="square" rtlCol="0">
            <a:spAutoFit/>
          </a:bodyPr>
          <a:lstStyle/>
          <a:p>
            <a:r>
              <a:rPr lang="ja-JP" altLang="en-US" sz="1400" dirty="0">
                <a:latin typeface="HGSｺﾞｼｯｸE" panose="020B0900000000000000" pitchFamily="50" charset="-128"/>
                <a:ea typeface="HGSｺﾞｼｯｸE" panose="020B0900000000000000" pitchFamily="50" charset="-128"/>
              </a:rPr>
              <a:t>○○○○○</a:t>
            </a:r>
            <a:endParaRPr lang="en-US" altLang="ja-JP" sz="1400" dirty="0">
              <a:latin typeface="HGSｺﾞｼｯｸE" panose="020B0900000000000000" pitchFamily="50" charset="-128"/>
              <a:ea typeface="HGSｺﾞｼｯｸE" panose="020B0900000000000000" pitchFamily="50" charset="-128"/>
            </a:endParaRPr>
          </a:p>
          <a:p>
            <a:r>
              <a:rPr kumimoji="1" lang="ja-JP" altLang="en-US" sz="1400" dirty="0">
                <a:latin typeface="HGSｺﾞｼｯｸE" panose="020B0900000000000000" pitchFamily="50" charset="-128"/>
                <a:ea typeface="HGSｺﾞｼｯｸE" panose="020B0900000000000000" pitchFamily="50" charset="-128"/>
              </a:rPr>
              <a:t>○○○○</a:t>
            </a:r>
            <a:endParaRPr kumimoji="1" lang="en-US" altLang="ja-JP" sz="1400" dirty="0">
              <a:latin typeface="HGSｺﾞｼｯｸE" panose="020B0900000000000000" pitchFamily="50" charset="-128"/>
              <a:ea typeface="HGSｺﾞｼｯｸE" panose="020B0900000000000000" pitchFamily="50" charset="-128"/>
            </a:endParaRPr>
          </a:p>
          <a:p>
            <a:r>
              <a:rPr lang="ja-JP" altLang="en-US" sz="1400" dirty="0">
                <a:latin typeface="HGSｺﾞｼｯｸE" panose="020B0900000000000000" pitchFamily="50" charset="-128"/>
                <a:ea typeface="HGSｺﾞｼｯｸE" panose="020B0900000000000000" pitchFamily="50" charset="-128"/>
              </a:rPr>
              <a:t>○○○</a:t>
            </a:r>
            <a:endParaRPr lang="en-US" altLang="ja-JP" sz="1400" dirty="0">
              <a:latin typeface="HGSｺﾞｼｯｸE" panose="020B0900000000000000" pitchFamily="50" charset="-128"/>
              <a:ea typeface="HGSｺﾞｼｯｸE" panose="020B0900000000000000" pitchFamily="50" charset="-128"/>
            </a:endParaRPr>
          </a:p>
        </p:txBody>
      </p:sp>
      <p:sp>
        <p:nvSpPr>
          <p:cNvPr id="17" name="テキスト ボックス 16"/>
          <p:cNvSpPr txBox="1"/>
          <p:nvPr/>
        </p:nvSpPr>
        <p:spPr>
          <a:xfrm>
            <a:off x="53220" y="2657287"/>
            <a:ext cx="3352800" cy="307777"/>
          </a:xfrm>
          <a:prstGeom prst="rect">
            <a:avLst/>
          </a:prstGeom>
          <a:noFill/>
        </p:spPr>
        <p:txBody>
          <a:bodyPr wrap="square" rtlCol="0">
            <a:spAutoFit/>
          </a:bodyPr>
          <a:lstStyle/>
          <a:p>
            <a:r>
              <a:rPr kumimoji="1" lang="ja-JP" altLang="en-US" sz="1400" dirty="0">
                <a:solidFill>
                  <a:schemeClr val="accent2"/>
                </a:solidFill>
                <a:latin typeface="HGP創英角ｺﾞｼｯｸUB" panose="020B0900000000000000" pitchFamily="50" charset="-128"/>
                <a:ea typeface="HGP創英角ｺﾞｼｯｸUB" panose="020B0900000000000000" pitchFamily="50" charset="-128"/>
              </a:rPr>
              <a:t>■</a:t>
            </a:r>
            <a:r>
              <a:rPr kumimoji="1" lang="ja-JP" altLang="en-US" sz="1400" dirty="0">
                <a:solidFill>
                  <a:srgbClr val="00B050"/>
                </a:solidFill>
                <a:latin typeface="HGP創英角ｺﾞｼｯｸUB" panose="020B0900000000000000" pitchFamily="50" charset="-128"/>
                <a:ea typeface="HGP創英角ｺﾞｼｯｸUB" panose="020B0900000000000000" pitchFamily="50" charset="-128"/>
              </a:rPr>
              <a:t> </a:t>
            </a:r>
            <a:r>
              <a:rPr lang="ja-JP" altLang="en-US" sz="1400" dirty="0">
                <a:latin typeface="HGP創英角ｺﾞｼｯｸUB" panose="020B0900000000000000" pitchFamily="50" charset="-128"/>
                <a:ea typeface="HGP創英角ｺﾞｼｯｸUB" panose="020B0900000000000000" pitchFamily="50" charset="-128"/>
              </a:rPr>
              <a:t>想定する活用例、市場</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18" name="テキスト ボックス 17"/>
          <p:cNvSpPr txBox="1"/>
          <p:nvPr/>
        </p:nvSpPr>
        <p:spPr>
          <a:xfrm>
            <a:off x="130025" y="3032029"/>
            <a:ext cx="6601366" cy="738664"/>
          </a:xfrm>
          <a:prstGeom prst="rect">
            <a:avLst/>
          </a:prstGeom>
          <a:noFill/>
        </p:spPr>
        <p:txBody>
          <a:bodyPr wrap="square" rtlCol="0">
            <a:spAutoFit/>
          </a:bodyPr>
          <a:lstStyle/>
          <a:p>
            <a:r>
              <a:rPr lang="ja-JP" altLang="en-US" sz="1400" dirty="0">
                <a:latin typeface="HGSｺﾞｼｯｸE" panose="020B0900000000000000" pitchFamily="50" charset="-128"/>
                <a:ea typeface="HGSｺﾞｼｯｸE" panose="020B0900000000000000" pitchFamily="50" charset="-128"/>
              </a:rPr>
              <a:t>○○○○○</a:t>
            </a:r>
            <a:endParaRPr lang="en-US" altLang="ja-JP" sz="1400" dirty="0">
              <a:latin typeface="HGSｺﾞｼｯｸE" panose="020B0900000000000000" pitchFamily="50" charset="-128"/>
              <a:ea typeface="HGSｺﾞｼｯｸE" panose="020B0900000000000000" pitchFamily="50" charset="-128"/>
            </a:endParaRPr>
          </a:p>
          <a:p>
            <a:r>
              <a:rPr kumimoji="1" lang="ja-JP" altLang="en-US" sz="1400" dirty="0">
                <a:latin typeface="HGSｺﾞｼｯｸE" panose="020B0900000000000000" pitchFamily="50" charset="-128"/>
                <a:ea typeface="HGSｺﾞｼｯｸE" panose="020B0900000000000000" pitchFamily="50" charset="-128"/>
              </a:rPr>
              <a:t>○○○○</a:t>
            </a:r>
            <a:endParaRPr kumimoji="1" lang="en-US" altLang="ja-JP" sz="1400" dirty="0">
              <a:latin typeface="HGSｺﾞｼｯｸE" panose="020B0900000000000000" pitchFamily="50" charset="-128"/>
              <a:ea typeface="HGSｺﾞｼｯｸE" panose="020B0900000000000000" pitchFamily="50" charset="-128"/>
            </a:endParaRPr>
          </a:p>
          <a:p>
            <a:r>
              <a:rPr lang="ja-JP" altLang="en-US" sz="1400" dirty="0">
                <a:latin typeface="HGSｺﾞｼｯｸE" panose="020B0900000000000000" pitchFamily="50" charset="-128"/>
                <a:ea typeface="HGSｺﾞｼｯｸE" panose="020B0900000000000000" pitchFamily="50" charset="-128"/>
              </a:rPr>
              <a:t>○○○</a:t>
            </a:r>
            <a:endParaRPr lang="en-US" altLang="ja-JP" sz="1400" dirty="0">
              <a:latin typeface="HGSｺﾞｼｯｸE" panose="020B0900000000000000" pitchFamily="50" charset="-128"/>
              <a:ea typeface="HGSｺﾞｼｯｸE" panose="020B0900000000000000" pitchFamily="50" charset="-128"/>
            </a:endParaRPr>
          </a:p>
        </p:txBody>
      </p:sp>
      <p:cxnSp>
        <p:nvCxnSpPr>
          <p:cNvPr id="21" name="直線コネクタ 20"/>
          <p:cNvCxnSpPr/>
          <p:nvPr/>
        </p:nvCxnSpPr>
        <p:spPr>
          <a:xfrm>
            <a:off x="154714" y="1788833"/>
            <a:ext cx="657667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57276" y="3823878"/>
            <a:ext cx="3352800" cy="307777"/>
          </a:xfrm>
          <a:prstGeom prst="rect">
            <a:avLst/>
          </a:prstGeom>
          <a:noFill/>
        </p:spPr>
        <p:txBody>
          <a:bodyPr wrap="square" rtlCol="0">
            <a:spAutoFit/>
          </a:bodyPr>
          <a:lstStyle/>
          <a:p>
            <a:r>
              <a:rPr kumimoji="1" lang="ja-JP" altLang="en-US" sz="1400" dirty="0">
                <a:solidFill>
                  <a:schemeClr val="accent2"/>
                </a:solidFill>
                <a:latin typeface="HGP創英角ｺﾞｼｯｸUB" panose="020B0900000000000000" pitchFamily="50" charset="-128"/>
                <a:ea typeface="HGP創英角ｺﾞｼｯｸUB" panose="020B0900000000000000" pitchFamily="50" charset="-128"/>
              </a:rPr>
              <a:t>■ </a:t>
            </a:r>
            <a:r>
              <a:rPr lang="ja-JP" altLang="en-US" sz="1400" dirty="0">
                <a:latin typeface="HGP創英角ｺﾞｼｯｸUB" panose="020B0900000000000000" pitchFamily="50" charset="-128"/>
                <a:ea typeface="HGP創英角ｺﾞｼｯｸUB" panose="020B0900000000000000" pitchFamily="50" charset="-128"/>
              </a:rPr>
              <a:t>特許など</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3" name="テキスト ボックス 22"/>
          <p:cNvSpPr txBox="1"/>
          <p:nvPr/>
        </p:nvSpPr>
        <p:spPr>
          <a:xfrm>
            <a:off x="110370" y="4172427"/>
            <a:ext cx="6595230" cy="307777"/>
          </a:xfrm>
          <a:prstGeom prst="rect">
            <a:avLst/>
          </a:prstGeom>
          <a:noFill/>
        </p:spPr>
        <p:txBody>
          <a:bodyPr wrap="square" rtlCol="0">
            <a:spAutoFit/>
          </a:bodyPr>
          <a:lstStyle/>
          <a:p>
            <a:r>
              <a:rPr lang="ja-JP" altLang="en-US" sz="1400" dirty="0">
                <a:latin typeface="HGSｺﾞｼｯｸE" panose="020B0900000000000000" pitchFamily="50" charset="-128"/>
                <a:ea typeface="HGSｺﾞｼｯｸE" panose="020B0900000000000000" pitchFamily="50" charset="-128"/>
              </a:rPr>
              <a:t>○○○</a:t>
            </a:r>
            <a:endParaRPr lang="en-US" altLang="ja-JP" sz="1400" dirty="0">
              <a:latin typeface="HGSｺﾞｼｯｸE" panose="020B0900000000000000" pitchFamily="50" charset="-128"/>
              <a:ea typeface="HGSｺﾞｼｯｸE" panose="020B0900000000000000" pitchFamily="50" charset="-128"/>
            </a:endParaRPr>
          </a:p>
        </p:txBody>
      </p:sp>
      <p:sp>
        <p:nvSpPr>
          <p:cNvPr id="26" name="テキスト ボックス 25"/>
          <p:cNvSpPr txBox="1"/>
          <p:nvPr/>
        </p:nvSpPr>
        <p:spPr>
          <a:xfrm>
            <a:off x="53220" y="4948852"/>
            <a:ext cx="3352800" cy="307777"/>
          </a:xfrm>
          <a:prstGeom prst="rect">
            <a:avLst/>
          </a:prstGeom>
          <a:noFill/>
        </p:spPr>
        <p:txBody>
          <a:bodyPr wrap="square" rtlCol="0">
            <a:spAutoFit/>
          </a:bodyPr>
          <a:lstStyle/>
          <a:p>
            <a:r>
              <a:rPr kumimoji="1" lang="ja-JP" altLang="en-US" sz="1400" dirty="0">
                <a:solidFill>
                  <a:schemeClr val="accent3"/>
                </a:solidFill>
                <a:latin typeface="HGP創英角ｺﾞｼｯｸUB" panose="020B0900000000000000" pitchFamily="50" charset="-128"/>
                <a:ea typeface="HGP創英角ｺﾞｼｯｸUB" panose="020B0900000000000000" pitchFamily="50" charset="-128"/>
              </a:rPr>
              <a:t>■</a:t>
            </a:r>
            <a:r>
              <a:rPr kumimoji="1" lang="ja-JP" altLang="en-US" sz="1400" dirty="0">
                <a:solidFill>
                  <a:srgbClr val="00B050"/>
                </a:solidFill>
                <a:latin typeface="HGP創英角ｺﾞｼｯｸUB" panose="020B0900000000000000" pitchFamily="50" charset="-128"/>
                <a:ea typeface="HGP創英角ｺﾞｼｯｸUB" panose="020B0900000000000000" pitchFamily="50" charset="-128"/>
              </a:rPr>
              <a:t> </a:t>
            </a:r>
            <a:r>
              <a:rPr lang="ja-JP" altLang="en-US" sz="1400" dirty="0">
                <a:latin typeface="HGP創英角ｺﾞｼｯｸUB" panose="020B0900000000000000" pitchFamily="50" charset="-128"/>
                <a:ea typeface="HGP創英角ｺﾞｼｯｸUB" panose="020B0900000000000000" pitchFamily="50" charset="-128"/>
              </a:rPr>
              <a:t>マッチングを求める相手</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7" name="テキスト ボックス 26"/>
          <p:cNvSpPr txBox="1"/>
          <p:nvPr/>
        </p:nvSpPr>
        <p:spPr>
          <a:xfrm>
            <a:off x="122377" y="5305919"/>
            <a:ext cx="6583223" cy="738664"/>
          </a:xfrm>
          <a:prstGeom prst="rect">
            <a:avLst/>
          </a:prstGeom>
          <a:noFill/>
        </p:spPr>
        <p:txBody>
          <a:bodyPr wrap="square" rtlCol="0">
            <a:spAutoFit/>
          </a:bodyPr>
          <a:lstStyle/>
          <a:p>
            <a:r>
              <a:rPr lang="ja-JP" altLang="en-US" sz="1400" dirty="0">
                <a:latin typeface="HGSｺﾞｼｯｸE" panose="020B0900000000000000" pitchFamily="50" charset="-128"/>
                <a:ea typeface="HGSｺﾞｼｯｸE" panose="020B0900000000000000" pitchFamily="50" charset="-128"/>
              </a:rPr>
              <a:t>○○○</a:t>
            </a:r>
            <a:endParaRPr lang="en-US" altLang="ja-JP" sz="1400" dirty="0">
              <a:latin typeface="HGSｺﾞｼｯｸE" panose="020B0900000000000000" pitchFamily="50" charset="-128"/>
              <a:ea typeface="HGSｺﾞｼｯｸE" panose="020B0900000000000000" pitchFamily="50" charset="-128"/>
            </a:endParaRPr>
          </a:p>
          <a:p>
            <a:r>
              <a:rPr kumimoji="1" lang="ja-JP" altLang="en-US" sz="1400" dirty="0">
                <a:latin typeface="HGSｺﾞｼｯｸE" panose="020B0900000000000000" pitchFamily="50" charset="-128"/>
                <a:ea typeface="HGSｺﾞｼｯｸE" panose="020B0900000000000000" pitchFamily="50" charset="-128"/>
              </a:rPr>
              <a:t>○○○</a:t>
            </a:r>
            <a:endParaRPr kumimoji="1" lang="en-US" altLang="ja-JP" sz="1400" dirty="0">
              <a:latin typeface="HGSｺﾞｼｯｸE" panose="020B0900000000000000" pitchFamily="50" charset="-128"/>
              <a:ea typeface="HGSｺﾞｼｯｸE" panose="020B0900000000000000" pitchFamily="50" charset="-128"/>
            </a:endParaRPr>
          </a:p>
          <a:p>
            <a:r>
              <a:rPr lang="ja-JP" altLang="en-US" sz="1400" dirty="0">
                <a:latin typeface="HGSｺﾞｼｯｸE" panose="020B0900000000000000" pitchFamily="50" charset="-128"/>
                <a:ea typeface="HGSｺﾞｼｯｸE" panose="020B0900000000000000" pitchFamily="50" charset="-128"/>
              </a:rPr>
              <a:t>○○○</a:t>
            </a:r>
            <a:endParaRPr lang="en-US" altLang="ja-JP" sz="1400" dirty="0">
              <a:latin typeface="HGSｺﾞｼｯｸE" panose="020B0900000000000000" pitchFamily="50" charset="-128"/>
              <a:ea typeface="HGSｺﾞｼｯｸE" panose="020B0900000000000000" pitchFamily="50" charset="-128"/>
            </a:endParaRPr>
          </a:p>
        </p:txBody>
      </p:sp>
      <p:sp>
        <p:nvSpPr>
          <p:cNvPr id="32" name="山形 31"/>
          <p:cNvSpPr/>
          <p:nvPr/>
        </p:nvSpPr>
        <p:spPr>
          <a:xfrm>
            <a:off x="1524573" y="1109758"/>
            <a:ext cx="287296" cy="291016"/>
          </a:xfrm>
          <a:prstGeom prst="chevron">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solidFill>
                <a:schemeClr val="tx1"/>
              </a:solidFill>
            </a:endParaRPr>
          </a:p>
        </p:txBody>
      </p:sp>
      <p:sp>
        <p:nvSpPr>
          <p:cNvPr id="33" name="山形 32"/>
          <p:cNvSpPr/>
          <p:nvPr/>
        </p:nvSpPr>
        <p:spPr>
          <a:xfrm>
            <a:off x="1761070" y="1109758"/>
            <a:ext cx="287296" cy="291016"/>
          </a:xfrm>
          <a:prstGeom prst="chevron">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solidFill>
                <a:schemeClr val="tx1"/>
              </a:solidFill>
            </a:endParaRPr>
          </a:p>
        </p:txBody>
      </p:sp>
      <p:sp>
        <p:nvSpPr>
          <p:cNvPr id="34" name="ホームベース 33"/>
          <p:cNvSpPr/>
          <p:nvPr/>
        </p:nvSpPr>
        <p:spPr>
          <a:xfrm>
            <a:off x="122377" y="4582256"/>
            <a:ext cx="1453847" cy="291015"/>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1400" dirty="0">
                <a:latin typeface="HGP創英角ｺﾞｼｯｸUB" panose="020B0900000000000000" pitchFamily="50" charset="-128"/>
                <a:ea typeface="HGP創英角ｺﾞｼｯｸUB" panose="020B0900000000000000" pitchFamily="50" charset="-128"/>
              </a:rPr>
              <a:t>ニーズについて</a:t>
            </a:r>
            <a:endParaRPr kumimoji="1" lang="en-US" altLang="ja-JP" sz="1400" dirty="0">
              <a:latin typeface="HGP創英角ｺﾞｼｯｸUB" panose="020B0900000000000000" pitchFamily="50" charset="-128"/>
              <a:ea typeface="HGP創英角ｺﾞｼｯｸUB" panose="020B0900000000000000" pitchFamily="50" charset="-128"/>
            </a:endParaRPr>
          </a:p>
        </p:txBody>
      </p:sp>
      <p:sp>
        <p:nvSpPr>
          <p:cNvPr id="35" name="山形 34"/>
          <p:cNvSpPr/>
          <p:nvPr/>
        </p:nvSpPr>
        <p:spPr>
          <a:xfrm>
            <a:off x="1524573" y="4582252"/>
            <a:ext cx="287296" cy="291016"/>
          </a:xfrm>
          <a:prstGeom prst="chevr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a:solidFill>
                <a:schemeClr val="tx1"/>
              </a:solidFill>
            </a:endParaRPr>
          </a:p>
        </p:txBody>
      </p:sp>
      <p:sp>
        <p:nvSpPr>
          <p:cNvPr id="36" name="山形 35"/>
          <p:cNvSpPr/>
          <p:nvPr/>
        </p:nvSpPr>
        <p:spPr>
          <a:xfrm>
            <a:off x="1761070" y="4582252"/>
            <a:ext cx="287296" cy="291016"/>
          </a:xfrm>
          <a:prstGeom prst="chevr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a:solidFill>
                <a:schemeClr val="tx1"/>
              </a:solidFill>
            </a:endParaRPr>
          </a:p>
        </p:txBody>
      </p:sp>
      <p:graphicFrame>
        <p:nvGraphicFramePr>
          <p:cNvPr id="38" name="表 37"/>
          <p:cNvGraphicFramePr>
            <a:graphicFrameLocks noGrp="1"/>
          </p:cNvGraphicFramePr>
          <p:nvPr>
            <p:extLst>
              <p:ext uri="{D42A27DB-BD31-4B8C-83A1-F6EECF244321}">
                <p14:modId xmlns:p14="http://schemas.microsoft.com/office/powerpoint/2010/main" val="1468770539"/>
              </p:ext>
            </p:extLst>
          </p:nvPr>
        </p:nvGraphicFramePr>
        <p:xfrm>
          <a:off x="-16845" y="7691716"/>
          <a:ext cx="6876553" cy="1452284"/>
        </p:xfrm>
        <a:graphic>
          <a:graphicData uri="http://schemas.openxmlformats.org/drawingml/2006/table">
            <a:tbl>
              <a:tblPr firstRow="1" bandRow="1">
                <a:tableStyleId>{2D5ABB26-0587-4C30-8999-92F81FD0307C}</a:tableStyleId>
              </a:tblPr>
              <a:tblGrid>
                <a:gridCol w="703761">
                  <a:extLst>
                    <a:ext uri="{9D8B030D-6E8A-4147-A177-3AD203B41FA5}">
                      <a16:colId xmlns:a16="http://schemas.microsoft.com/office/drawing/2014/main" val="20000"/>
                    </a:ext>
                  </a:extLst>
                </a:gridCol>
                <a:gridCol w="1441074">
                  <a:extLst>
                    <a:ext uri="{9D8B030D-6E8A-4147-A177-3AD203B41FA5}">
                      <a16:colId xmlns:a16="http://schemas.microsoft.com/office/drawing/2014/main" val="20001"/>
                    </a:ext>
                  </a:extLst>
                </a:gridCol>
                <a:gridCol w="1554456">
                  <a:extLst>
                    <a:ext uri="{9D8B030D-6E8A-4147-A177-3AD203B41FA5}">
                      <a16:colId xmlns:a16="http://schemas.microsoft.com/office/drawing/2014/main" val="20002"/>
                    </a:ext>
                  </a:extLst>
                </a:gridCol>
                <a:gridCol w="1588631">
                  <a:extLst>
                    <a:ext uri="{9D8B030D-6E8A-4147-A177-3AD203B41FA5}">
                      <a16:colId xmlns:a16="http://schemas.microsoft.com/office/drawing/2014/main" val="20003"/>
                    </a:ext>
                  </a:extLst>
                </a:gridCol>
                <a:gridCol w="1588631">
                  <a:extLst>
                    <a:ext uri="{9D8B030D-6E8A-4147-A177-3AD203B41FA5}">
                      <a16:colId xmlns:a16="http://schemas.microsoft.com/office/drawing/2014/main" val="20004"/>
                    </a:ext>
                  </a:extLst>
                </a:gridCol>
              </a:tblGrid>
              <a:tr h="363071">
                <a:tc rowSpan="4">
                  <a:txBody>
                    <a:bodyPr/>
                    <a:lstStyle/>
                    <a:p>
                      <a:pPr algn="ctr"/>
                      <a:r>
                        <a:rPr kumimoji="1" lang="ja-JP" altLang="en-US" sz="12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連絡先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所属部署・役職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000"/>
                  </a:ext>
                </a:extLst>
              </a:tr>
              <a:tr h="363071">
                <a:tc vMerge="1">
                  <a:txBody>
                    <a:bodyPr/>
                    <a:lstStyle/>
                    <a:p>
                      <a:pPr algn="ct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担当者名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001"/>
                  </a:ext>
                </a:extLst>
              </a:tr>
              <a:tr h="363071">
                <a:tc vMerge="1">
                  <a:txBody>
                    <a:bodyPr/>
                    <a:lstStyle/>
                    <a:p>
                      <a:pPr algn="ct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TEL</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FAX</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63071">
                <a:tc vMerge="1">
                  <a:txBody>
                    <a:bodyPr/>
                    <a:lstStyle/>
                    <a:p>
                      <a:pPr algn="ct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E-mail</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URL</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cxnSp>
        <p:nvCxnSpPr>
          <p:cNvPr id="29" name="直線コネクタ 28"/>
          <p:cNvCxnSpPr/>
          <p:nvPr/>
        </p:nvCxnSpPr>
        <p:spPr>
          <a:xfrm>
            <a:off x="154714" y="3004762"/>
            <a:ext cx="657667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54714" y="4167289"/>
            <a:ext cx="657667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154714" y="5256629"/>
            <a:ext cx="6576677"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0131" y="5539140"/>
            <a:ext cx="2881260" cy="1910336"/>
          </a:xfrm>
          <a:prstGeom prst="rect">
            <a:avLst/>
          </a:prstGeom>
        </p:spPr>
      </p:pic>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31" y="1549551"/>
            <a:ext cx="2881260" cy="1922341"/>
          </a:xfrm>
          <a:prstGeom prst="rect">
            <a:avLst/>
          </a:prstGeom>
        </p:spPr>
      </p:pic>
      <p:sp>
        <p:nvSpPr>
          <p:cNvPr id="40" name="吹き出し: 角を丸めた四角形 15">
            <a:extLst>
              <a:ext uri="{FF2B5EF4-FFF2-40B4-BE49-F238E27FC236}">
                <a16:creationId xmlns:a16="http://schemas.microsoft.com/office/drawing/2014/main" id="{FAF0F1E5-B7D2-4A1D-B105-E8E784569AF0}"/>
              </a:ext>
            </a:extLst>
          </p:cNvPr>
          <p:cNvSpPr/>
          <p:nvPr/>
        </p:nvSpPr>
        <p:spPr>
          <a:xfrm>
            <a:off x="4100303" y="1074343"/>
            <a:ext cx="2714171" cy="454005"/>
          </a:xfrm>
          <a:prstGeom prst="wedgeRoundRectCallout">
            <a:avLst>
              <a:gd name="adj1" fmla="val -1855"/>
              <a:gd name="adj2" fmla="val -96972"/>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出展テーマ、機関名、出展代表差名を記載してください。</a:t>
            </a:r>
          </a:p>
        </p:txBody>
      </p:sp>
      <p:sp>
        <p:nvSpPr>
          <p:cNvPr id="41" name="吹き出し: 角を丸めた四角形 16">
            <a:extLst>
              <a:ext uri="{FF2B5EF4-FFF2-40B4-BE49-F238E27FC236}">
                <a16:creationId xmlns:a16="http://schemas.microsoft.com/office/drawing/2014/main" id="{0F9BB9EA-1534-4467-A1DE-A0C38C04FA19}"/>
              </a:ext>
            </a:extLst>
          </p:cNvPr>
          <p:cNvSpPr/>
          <p:nvPr/>
        </p:nvSpPr>
        <p:spPr>
          <a:xfrm>
            <a:off x="1306286" y="5263539"/>
            <a:ext cx="2317113" cy="1640224"/>
          </a:xfrm>
          <a:prstGeom prst="wedgeRoundRectCallout">
            <a:avLst>
              <a:gd name="adj1" fmla="val -68158"/>
              <a:gd name="adj2" fmla="val -4592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今回の出展におけるニーズを記載してください。</a:t>
            </a: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100" dirty="0">
                <a:solidFill>
                  <a:schemeClr val="tx1"/>
                </a:solidFill>
                <a:latin typeface="HG丸ｺﾞｼｯｸM-PRO" panose="020F0600000000000000" pitchFamily="50" charset="-128"/>
                <a:ea typeface="HG丸ｺﾞｼｯｸM-PRO" panose="020F0600000000000000" pitchFamily="50" charset="-128"/>
              </a:rPr>
              <a:t>・このシーズを特殊な金属加工に活用してほしい</a:t>
            </a: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100" dirty="0">
                <a:solidFill>
                  <a:schemeClr val="tx1"/>
                </a:solidFill>
                <a:latin typeface="HG丸ｺﾞｼｯｸM-PRO" panose="020F0600000000000000" pitchFamily="50" charset="-128"/>
                <a:ea typeface="HG丸ｺﾞｼｯｸM-PRO" panose="020F0600000000000000" pitchFamily="50" charset="-128"/>
              </a:rPr>
              <a:t>・このシーズを活用した生産管理システムを共同で開発してほしい。</a:t>
            </a: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100" dirty="0">
                <a:solidFill>
                  <a:schemeClr val="tx1"/>
                </a:solidFill>
                <a:latin typeface="HG丸ｺﾞｼｯｸM-PRO" panose="020F0600000000000000" pitchFamily="50" charset="-128"/>
                <a:ea typeface="HG丸ｺﾞｼｯｸM-PRO" panose="020F0600000000000000" pitchFamily="50" charset="-128"/>
              </a:rPr>
              <a:t>など</a:t>
            </a: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42" name="吹き出し: 角を丸めた四角形 15">
            <a:extLst>
              <a:ext uri="{FF2B5EF4-FFF2-40B4-BE49-F238E27FC236}">
                <a16:creationId xmlns:a16="http://schemas.microsoft.com/office/drawing/2014/main" id="{FAF0F1E5-B7D2-4A1D-B105-E8E784569AF0}"/>
              </a:ext>
            </a:extLst>
          </p:cNvPr>
          <p:cNvSpPr/>
          <p:nvPr/>
        </p:nvSpPr>
        <p:spPr>
          <a:xfrm>
            <a:off x="1668221" y="1616786"/>
            <a:ext cx="2098827" cy="495831"/>
          </a:xfrm>
          <a:prstGeom prst="wedgeRoundRectCallout">
            <a:avLst>
              <a:gd name="adj1" fmla="val -62918"/>
              <a:gd name="adj2" fmla="val -3915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シーズの詳細について、わかりやすく記載してください。</a:t>
            </a:r>
          </a:p>
        </p:txBody>
      </p:sp>
      <p:sp>
        <p:nvSpPr>
          <p:cNvPr id="43" name="吹き出し: 角を丸めた四角形 15">
            <a:extLst>
              <a:ext uri="{FF2B5EF4-FFF2-40B4-BE49-F238E27FC236}">
                <a16:creationId xmlns:a16="http://schemas.microsoft.com/office/drawing/2014/main" id="{FAF0F1E5-B7D2-4A1D-B105-E8E784569AF0}"/>
              </a:ext>
            </a:extLst>
          </p:cNvPr>
          <p:cNvSpPr/>
          <p:nvPr/>
        </p:nvSpPr>
        <p:spPr>
          <a:xfrm>
            <a:off x="1709762" y="2956439"/>
            <a:ext cx="2098827" cy="755742"/>
          </a:xfrm>
          <a:prstGeom prst="wedgeRoundRectCallout">
            <a:avLst>
              <a:gd name="adj1" fmla="val -62918"/>
              <a:gd name="adj2" fmla="val -3915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想定するシーズの活用例、活用が期待される業界等について記載してください。</a:t>
            </a:r>
          </a:p>
        </p:txBody>
      </p:sp>
      <p:sp>
        <p:nvSpPr>
          <p:cNvPr id="44" name="吹き出し: 角を丸めた四角形 15">
            <a:extLst>
              <a:ext uri="{FF2B5EF4-FFF2-40B4-BE49-F238E27FC236}">
                <a16:creationId xmlns:a16="http://schemas.microsoft.com/office/drawing/2014/main" id="{FAF0F1E5-B7D2-4A1D-B105-E8E784569AF0}"/>
              </a:ext>
            </a:extLst>
          </p:cNvPr>
          <p:cNvSpPr/>
          <p:nvPr/>
        </p:nvSpPr>
        <p:spPr>
          <a:xfrm>
            <a:off x="1524573" y="3933553"/>
            <a:ext cx="2098827" cy="477741"/>
          </a:xfrm>
          <a:prstGeom prst="wedgeRoundRectCallout">
            <a:avLst>
              <a:gd name="adj1" fmla="val -62918"/>
              <a:gd name="adj2" fmla="val -3915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特許の取得状況等について記載してください。</a:t>
            </a:r>
          </a:p>
        </p:txBody>
      </p:sp>
      <p:sp>
        <p:nvSpPr>
          <p:cNvPr id="45" name="吹き出し: 角を丸めた四角形 16">
            <a:extLst>
              <a:ext uri="{FF2B5EF4-FFF2-40B4-BE49-F238E27FC236}">
                <a16:creationId xmlns:a16="http://schemas.microsoft.com/office/drawing/2014/main" id="{0F9BB9EA-1534-4467-A1DE-A0C38C04FA19}"/>
              </a:ext>
            </a:extLst>
          </p:cNvPr>
          <p:cNvSpPr/>
          <p:nvPr/>
        </p:nvSpPr>
        <p:spPr>
          <a:xfrm>
            <a:off x="4697974" y="3910501"/>
            <a:ext cx="1518827" cy="1137645"/>
          </a:xfrm>
          <a:custGeom>
            <a:avLst/>
            <a:gdLst>
              <a:gd name="connsiteX0" fmla="*/ 0 w 2317113"/>
              <a:gd name="connsiteY0" fmla="*/ 273376 h 1640224"/>
              <a:gd name="connsiteX1" fmla="*/ 273376 w 2317113"/>
              <a:gd name="connsiteY1" fmla="*/ 0 h 1640224"/>
              <a:gd name="connsiteX2" fmla="*/ 386186 w 2317113"/>
              <a:gd name="connsiteY2" fmla="*/ 0 h 1640224"/>
              <a:gd name="connsiteX3" fmla="*/ 386186 w 2317113"/>
              <a:gd name="connsiteY3" fmla="*/ 0 h 1640224"/>
              <a:gd name="connsiteX4" fmla="*/ 965464 w 2317113"/>
              <a:gd name="connsiteY4" fmla="*/ 0 h 1640224"/>
              <a:gd name="connsiteX5" fmla="*/ 2043737 w 2317113"/>
              <a:gd name="connsiteY5" fmla="*/ 0 h 1640224"/>
              <a:gd name="connsiteX6" fmla="*/ 2317113 w 2317113"/>
              <a:gd name="connsiteY6" fmla="*/ 273376 h 1640224"/>
              <a:gd name="connsiteX7" fmla="*/ 2317113 w 2317113"/>
              <a:gd name="connsiteY7" fmla="*/ 273371 h 1640224"/>
              <a:gd name="connsiteX8" fmla="*/ 2317113 w 2317113"/>
              <a:gd name="connsiteY8" fmla="*/ 273371 h 1640224"/>
              <a:gd name="connsiteX9" fmla="*/ 2317113 w 2317113"/>
              <a:gd name="connsiteY9" fmla="*/ 683427 h 1640224"/>
              <a:gd name="connsiteX10" fmla="*/ 2317113 w 2317113"/>
              <a:gd name="connsiteY10" fmla="*/ 1366848 h 1640224"/>
              <a:gd name="connsiteX11" fmla="*/ 2043737 w 2317113"/>
              <a:gd name="connsiteY11" fmla="*/ 1640224 h 1640224"/>
              <a:gd name="connsiteX12" fmla="*/ 965464 w 2317113"/>
              <a:gd name="connsiteY12" fmla="*/ 1640224 h 1640224"/>
              <a:gd name="connsiteX13" fmla="*/ 386186 w 2317113"/>
              <a:gd name="connsiteY13" fmla="*/ 1640224 h 1640224"/>
              <a:gd name="connsiteX14" fmla="*/ 386186 w 2317113"/>
              <a:gd name="connsiteY14" fmla="*/ 1640224 h 1640224"/>
              <a:gd name="connsiteX15" fmla="*/ 273376 w 2317113"/>
              <a:gd name="connsiteY15" fmla="*/ 1640224 h 1640224"/>
              <a:gd name="connsiteX16" fmla="*/ 0 w 2317113"/>
              <a:gd name="connsiteY16" fmla="*/ 1366848 h 1640224"/>
              <a:gd name="connsiteX17" fmla="*/ 0 w 2317113"/>
              <a:gd name="connsiteY17" fmla="*/ 683427 h 1640224"/>
              <a:gd name="connsiteX18" fmla="*/ -420741 w 2317113"/>
              <a:gd name="connsiteY18" fmla="*/ 66856 h 1640224"/>
              <a:gd name="connsiteX19" fmla="*/ 0 w 2317113"/>
              <a:gd name="connsiteY19" fmla="*/ 273371 h 1640224"/>
              <a:gd name="connsiteX20" fmla="*/ 0 w 2317113"/>
              <a:gd name="connsiteY20" fmla="*/ 273376 h 1640224"/>
              <a:gd name="connsiteX0" fmla="*/ 0 w 2317113"/>
              <a:gd name="connsiteY0" fmla="*/ 273376 h 1640224"/>
              <a:gd name="connsiteX1" fmla="*/ 273376 w 2317113"/>
              <a:gd name="connsiteY1" fmla="*/ 0 h 1640224"/>
              <a:gd name="connsiteX2" fmla="*/ 386186 w 2317113"/>
              <a:gd name="connsiteY2" fmla="*/ 0 h 1640224"/>
              <a:gd name="connsiteX3" fmla="*/ 386186 w 2317113"/>
              <a:gd name="connsiteY3" fmla="*/ 0 h 1640224"/>
              <a:gd name="connsiteX4" fmla="*/ 965464 w 2317113"/>
              <a:gd name="connsiteY4" fmla="*/ 0 h 1640224"/>
              <a:gd name="connsiteX5" fmla="*/ 2043737 w 2317113"/>
              <a:gd name="connsiteY5" fmla="*/ 0 h 1640224"/>
              <a:gd name="connsiteX6" fmla="*/ 2317113 w 2317113"/>
              <a:gd name="connsiteY6" fmla="*/ 273376 h 1640224"/>
              <a:gd name="connsiteX7" fmla="*/ 2317113 w 2317113"/>
              <a:gd name="connsiteY7" fmla="*/ 273371 h 1640224"/>
              <a:gd name="connsiteX8" fmla="*/ 2317113 w 2317113"/>
              <a:gd name="connsiteY8" fmla="*/ 273371 h 1640224"/>
              <a:gd name="connsiteX9" fmla="*/ 2317113 w 2317113"/>
              <a:gd name="connsiteY9" fmla="*/ 683427 h 1640224"/>
              <a:gd name="connsiteX10" fmla="*/ 2317113 w 2317113"/>
              <a:gd name="connsiteY10" fmla="*/ 1366848 h 1640224"/>
              <a:gd name="connsiteX11" fmla="*/ 2043737 w 2317113"/>
              <a:gd name="connsiteY11" fmla="*/ 1640224 h 1640224"/>
              <a:gd name="connsiteX12" fmla="*/ 965464 w 2317113"/>
              <a:gd name="connsiteY12" fmla="*/ 1640224 h 1640224"/>
              <a:gd name="connsiteX13" fmla="*/ 386186 w 2317113"/>
              <a:gd name="connsiteY13" fmla="*/ 1640224 h 1640224"/>
              <a:gd name="connsiteX14" fmla="*/ 386186 w 2317113"/>
              <a:gd name="connsiteY14" fmla="*/ 1640224 h 1640224"/>
              <a:gd name="connsiteX15" fmla="*/ 273376 w 2317113"/>
              <a:gd name="connsiteY15" fmla="*/ 1640224 h 1640224"/>
              <a:gd name="connsiteX16" fmla="*/ 0 w 2317113"/>
              <a:gd name="connsiteY16" fmla="*/ 1366848 h 1640224"/>
              <a:gd name="connsiteX17" fmla="*/ 0 w 2317113"/>
              <a:gd name="connsiteY17" fmla="*/ 683427 h 1640224"/>
              <a:gd name="connsiteX18" fmla="*/ 0 w 2317113"/>
              <a:gd name="connsiteY18" fmla="*/ 273371 h 1640224"/>
              <a:gd name="connsiteX19" fmla="*/ 0 w 2317113"/>
              <a:gd name="connsiteY19" fmla="*/ 273376 h 16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113" h="1640224">
                <a:moveTo>
                  <a:pt x="0" y="273376"/>
                </a:moveTo>
                <a:cubicBezTo>
                  <a:pt x="0" y="122395"/>
                  <a:pt x="122395" y="0"/>
                  <a:pt x="273376" y="0"/>
                </a:cubicBezTo>
                <a:lnTo>
                  <a:pt x="386186" y="0"/>
                </a:lnTo>
                <a:lnTo>
                  <a:pt x="386186" y="0"/>
                </a:lnTo>
                <a:lnTo>
                  <a:pt x="965464" y="0"/>
                </a:lnTo>
                <a:lnTo>
                  <a:pt x="2043737" y="0"/>
                </a:lnTo>
                <a:cubicBezTo>
                  <a:pt x="2194718" y="0"/>
                  <a:pt x="2317113" y="122395"/>
                  <a:pt x="2317113" y="273376"/>
                </a:cubicBezTo>
                <a:lnTo>
                  <a:pt x="2317113" y="273371"/>
                </a:lnTo>
                <a:lnTo>
                  <a:pt x="2317113" y="273371"/>
                </a:lnTo>
                <a:lnTo>
                  <a:pt x="2317113" y="683427"/>
                </a:lnTo>
                <a:lnTo>
                  <a:pt x="2317113" y="1366848"/>
                </a:lnTo>
                <a:cubicBezTo>
                  <a:pt x="2317113" y="1517829"/>
                  <a:pt x="2194718" y="1640224"/>
                  <a:pt x="2043737" y="1640224"/>
                </a:cubicBezTo>
                <a:lnTo>
                  <a:pt x="965464" y="1640224"/>
                </a:lnTo>
                <a:lnTo>
                  <a:pt x="386186" y="1640224"/>
                </a:lnTo>
                <a:lnTo>
                  <a:pt x="386186" y="1640224"/>
                </a:lnTo>
                <a:lnTo>
                  <a:pt x="273376" y="1640224"/>
                </a:lnTo>
                <a:cubicBezTo>
                  <a:pt x="122395" y="1640224"/>
                  <a:pt x="0" y="1517829"/>
                  <a:pt x="0" y="1366848"/>
                </a:cubicBezTo>
                <a:lnTo>
                  <a:pt x="0" y="683427"/>
                </a:lnTo>
                <a:lnTo>
                  <a:pt x="0" y="273371"/>
                </a:lnTo>
                <a:lnTo>
                  <a:pt x="0" y="273376"/>
                </a:lnTo>
                <a:close/>
              </a:path>
            </a:pathLst>
          </a:cu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写真や図の使用に制限はありませんので、自由に配置してください。</a:t>
            </a: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427216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1"/>
          <p:cNvGraphicFramePr>
            <a:graphicFrameLocks noGrp="1"/>
          </p:cNvGraphicFramePr>
          <p:nvPr>
            <p:extLst>
              <p:ext uri="{D42A27DB-BD31-4B8C-83A1-F6EECF244321}">
                <p14:modId xmlns:p14="http://schemas.microsoft.com/office/powerpoint/2010/main" val="2805793740"/>
              </p:ext>
            </p:extLst>
          </p:nvPr>
        </p:nvGraphicFramePr>
        <p:xfrm>
          <a:off x="1708" y="0"/>
          <a:ext cx="6858001" cy="1016000"/>
        </p:xfrm>
        <a:graphic>
          <a:graphicData uri="http://schemas.openxmlformats.org/drawingml/2006/table">
            <a:tbl>
              <a:tblPr firstRow="1" bandRow="1">
                <a:tableStyleId>{2D5ABB26-0587-4C30-8999-92F81FD0307C}</a:tableStyleId>
              </a:tblPr>
              <a:tblGrid>
                <a:gridCol w="660400">
                  <a:extLst>
                    <a:ext uri="{9D8B030D-6E8A-4147-A177-3AD203B41FA5}">
                      <a16:colId xmlns:a16="http://schemas.microsoft.com/office/drawing/2014/main" val="20000"/>
                    </a:ext>
                  </a:extLst>
                </a:gridCol>
                <a:gridCol w="1545771">
                  <a:extLst>
                    <a:ext uri="{9D8B030D-6E8A-4147-A177-3AD203B41FA5}">
                      <a16:colId xmlns:a16="http://schemas.microsoft.com/office/drawing/2014/main" val="20001"/>
                    </a:ext>
                  </a:extLst>
                </a:gridCol>
                <a:gridCol w="1567543">
                  <a:extLst>
                    <a:ext uri="{9D8B030D-6E8A-4147-A177-3AD203B41FA5}">
                      <a16:colId xmlns:a16="http://schemas.microsoft.com/office/drawing/2014/main" val="20002"/>
                    </a:ext>
                  </a:extLst>
                </a:gridCol>
                <a:gridCol w="3084287">
                  <a:extLst>
                    <a:ext uri="{9D8B030D-6E8A-4147-A177-3AD203B41FA5}">
                      <a16:colId xmlns:a16="http://schemas.microsoft.com/office/drawing/2014/main" val="20003"/>
                    </a:ext>
                  </a:extLst>
                </a:gridCol>
              </a:tblGrid>
              <a:tr h="628009">
                <a:tc rowSpan="2">
                  <a:txBody>
                    <a:bodyPr/>
                    <a:lstStyle/>
                    <a:p>
                      <a:pPr algn="ctr"/>
                      <a:r>
                        <a:rPr kumimoji="1" lang="ja-JP" altLang="en-US" sz="1800" b="1"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０</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3">
                  <a:txBody>
                    <a:bodyPr/>
                    <a:lstStyle/>
                    <a:p>
                      <a:r>
                        <a:rPr kumimoji="1" lang="ja-JP" altLang="en-US" sz="1800" b="1" dirty="0">
                          <a:solidFill>
                            <a:schemeClr val="accent4">
                              <a:lumMod val="75000"/>
                            </a:schemeClr>
                          </a:solidFill>
                          <a:latin typeface="HGS創英角ｺﾞｼｯｸUB" panose="020B0900000000000000" pitchFamily="50" charset="-128"/>
                          <a:ea typeface="HGS創英角ｺﾞｼｯｸUB" panose="020B0900000000000000" pitchFamily="50" charset="-128"/>
                          <a:cs typeface="Meiryo UI" panose="020B0604030504040204" pitchFamily="50" charset="-128"/>
                        </a:rPr>
                        <a:t>産学・地域共同ビジネスマッチング事業</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000"/>
                  </a:ext>
                </a:extLst>
              </a:tr>
              <a:tr h="387991">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みやぎ産振大学</a:t>
                      </a:r>
                    </a:p>
                  </a:txBody>
                  <a:tcP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地域連携学部</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教授　地域　二郎</a:t>
                      </a:r>
                    </a:p>
                  </a:txBody>
                  <a:tcP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2" name="ホームベース 1"/>
          <p:cNvSpPr/>
          <p:nvPr/>
        </p:nvSpPr>
        <p:spPr>
          <a:xfrm>
            <a:off x="122377" y="1109759"/>
            <a:ext cx="1453847" cy="291015"/>
          </a:xfrm>
          <a:prstGeom prst="homePlat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シーズ</a:t>
            </a:r>
            <a:r>
              <a:rPr lang="ja-JP" altLang="en-US" sz="1400" dirty="0">
                <a:latin typeface="HGP創英角ｺﾞｼｯｸUB" panose="020B0900000000000000" pitchFamily="50" charset="-128"/>
                <a:ea typeface="HGP創英角ｺﾞｼｯｸUB" panose="020B0900000000000000" pitchFamily="50" charset="-128"/>
              </a:rPr>
              <a:t>について</a:t>
            </a:r>
            <a:endParaRPr kumimoji="1" lang="en-US" altLang="ja-JP" sz="1400" dirty="0">
              <a:latin typeface="HGP創英角ｺﾞｼｯｸUB" panose="020B0900000000000000" pitchFamily="50" charset="-128"/>
              <a:ea typeface="HGP創英角ｺﾞｼｯｸUB" panose="020B0900000000000000" pitchFamily="50" charset="-128"/>
            </a:endParaRPr>
          </a:p>
        </p:txBody>
      </p:sp>
      <p:sp>
        <p:nvSpPr>
          <p:cNvPr id="11" name="テキスト ボックス 10"/>
          <p:cNvSpPr txBox="1"/>
          <p:nvPr/>
        </p:nvSpPr>
        <p:spPr>
          <a:xfrm>
            <a:off x="53220" y="1466523"/>
            <a:ext cx="3352800" cy="307777"/>
          </a:xfrm>
          <a:prstGeom prst="rect">
            <a:avLst/>
          </a:prstGeom>
          <a:noFill/>
        </p:spPr>
        <p:txBody>
          <a:bodyPr wrap="square" rtlCol="0">
            <a:spAutoFit/>
          </a:bodyPr>
          <a:lstStyle/>
          <a:p>
            <a:r>
              <a:rPr kumimoji="1" lang="ja-JP" altLang="en-US" sz="1400" dirty="0">
                <a:solidFill>
                  <a:schemeClr val="accent2"/>
                </a:solidFill>
                <a:latin typeface="HGP創英角ｺﾞｼｯｸUB" panose="020B0900000000000000" pitchFamily="50" charset="-128"/>
                <a:ea typeface="HGP創英角ｺﾞｼｯｸUB" panose="020B0900000000000000" pitchFamily="50" charset="-128"/>
              </a:rPr>
              <a:t>■</a:t>
            </a:r>
            <a:r>
              <a:rPr kumimoji="1" lang="ja-JP" altLang="en-US" sz="1400" dirty="0">
                <a:solidFill>
                  <a:srgbClr val="00B050"/>
                </a:solidFill>
                <a:latin typeface="HGP創英角ｺﾞｼｯｸUB" panose="020B0900000000000000" pitchFamily="50" charset="-128"/>
                <a:ea typeface="HGP創英角ｺﾞｼｯｸUB" panose="020B0900000000000000" pitchFamily="50" charset="-128"/>
              </a:rPr>
              <a:t> </a:t>
            </a:r>
            <a:r>
              <a:rPr kumimoji="1" lang="ja-JP" altLang="en-US" sz="1400" dirty="0">
                <a:latin typeface="HGP創英角ｺﾞｼｯｸUB" panose="020B0900000000000000" pitchFamily="50" charset="-128"/>
                <a:ea typeface="HGP創英角ｺﾞｼｯｸUB" panose="020B0900000000000000" pitchFamily="50" charset="-128"/>
              </a:rPr>
              <a:t>シーズ</a:t>
            </a:r>
            <a:r>
              <a:rPr lang="ja-JP" altLang="en-US" sz="1400" dirty="0">
                <a:latin typeface="HGP創英角ｺﾞｼｯｸUB" panose="020B0900000000000000" pitchFamily="50" charset="-128"/>
                <a:ea typeface="HGP創英角ｺﾞｼｯｸUB" panose="020B0900000000000000" pitchFamily="50" charset="-128"/>
              </a:rPr>
              <a:t>の説明</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15" name="テキスト ボックス 14"/>
          <p:cNvSpPr txBox="1"/>
          <p:nvPr/>
        </p:nvSpPr>
        <p:spPr>
          <a:xfrm>
            <a:off x="128922" y="1775507"/>
            <a:ext cx="6576678" cy="1169551"/>
          </a:xfrm>
          <a:prstGeom prst="rect">
            <a:avLst/>
          </a:prstGeom>
          <a:noFill/>
        </p:spPr>
        <p:txBody>
          <a:bodyPr wrap="square" rtlCol="0">
            <a:spAutoFit/>
          </a:bodyPr>
          <a:lstStyle/>
          <a:p>
            <a:r>
              <a:rPr lang="ja-JP" altLang="en-US" sz="1400" dirty="0">
                <a:latin typeface="HGSｺﾞｼｯｸE" panose="020B0900000000000000" pitchFamily="50" charset="-128"/>
                <a:ea typeface="HGSｺﾞｼｯｸE" panose="020B0900000000000000" pitchFamily="50" charset="-128"/>
              </a:rPr>
              <a:t>宮城県内の「ものづくり企業」がもつ独自技術・製品や「大学等の学術機関」がもつ研究シーズ等、「産」と「学」の多様なシーズと結びつくニーズを当機構が発掘し、引き合わせを行うとともに、そのシーズをプレゼンテーション動画でオンライン公開することで、新たな出会い（マッチング）の機会を生み出し、産産・産学連携による新たなビジネスの創出を図る</a:t>
            </a:r>
            <a:endParaRPr lang="en-US" altLang="ja-JP" sz="1400" dirty="0">
              <a:latin typeface="HGSｺﾞｼｯｸE" panose="020B0900000000000000" pitchFamily="50" charset="-128"/>
              <a:ea typeface="HGSｺﾞｼｯｸE" panose="020B0900000000000000" pitchFamily="50" charset="-128"/>
            </a:endParaRPr>
          </a:p>
        </p:txBody>
      </p:sp>
      <p:sp>
        <p:nvSpPr>
          <p:cNvPr id="17" name="テキスト ボックス 16"/>
          <p:cNvSpPr txBox="1"/>
          <p:nvPr/>
        </p:nvSpPr>
        <p:spPr>
          <a:xfrm>
            <a:off x="53220" y="2876463"/>
            <a:ext cx="3352800" cy="307777"/>
          </a:xfrm>
          <a:prstGeom prst="rect">
            <a:avLst/>
          </a:prstGeom>
          <a:noFill/>
        </p:spPr>
        <p:txBody>
          <a:bodyPr wrap="square" rtlCol="0">
            <a:spAutoFit/>
          </a:bodyPr>
          <a:lstStyle/>
          <a:p>
            <a:r>
              <a:rPr kumimoji="1" lang="ja-JP" altLang="en-US" sz="1400" dirty="0">
                <a:solidFill>
                  <a:schemeClr val="accent2"/>
                </a:solidFill>
                <a:latin typeface="HGP創英角ｺﾞｼｯｸUB" panose="020B0900000000000000" pitchFamily="50" charset="-128"/>
                <a:ea typeface="HGP創英角ｺﾞｼｯｸUB" panose="020B0900000000000000" pitchFamily="50" charset="-128"/>
              </a:rPr>
              <a:t>■</a:t>
            </a:r>
            <a:r>
              <a:rPr kumimoji="1" lang="ja-JP" altLang="en-US" sz="1400" dirty="0">
                <a:solidFill>
                  <a:srgbClr val="00B050"/>
                </a:solidFill>
                <a:latin typeface="HGP創英角ｺﾞｼｯｸUB" panose="020B0900000000000000" pitchFamily="50" charset="-128"/>
                <a:ea typeface="HGP創英角ｺﾞｼｯｸUB" panose="020B0900000000000000" pitchFamily="50" charset="-128"/>
              </a:rPr>
              <a:t> </a:t>
            </a:r>
            <a:r>
              <a:rPr lang="ja-JP" altLang="en-US" sz="1400" dirty="0">
                <a:latin typeface="HGP創英角ｺﾞｼｯｸUB" panose="020B0900000000000000" pitchFamily="50" charset="-128"/>
                <a:ea typeface="HGP創英角ｺﾞｼｯｸUB" panose="020B0900000000000000" pitchFamily="50" charset="-128"/>
              </a:rPr>
              <a:t>想定する活用例、市場</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18" name="テキスト ボックス 17"/>
          <p:cNvSpPr txBox="1"/>
          <p:nvPr/>
        </p:nvSpPr>
        <p:spPr>
          <a:xfrm>
            <a:off x="104234" y="3251368"/>
            <a:ext cx="6601366" cy="523220"/>
          </a:xfrm>
          <a:prstGeom prst="rect">
            <a:avLst/>
          </a:prstGeom>
          <a:noFill/>
        </p:spPr>
        <p:txBody>
          <a:bodyPr wrap="square" rtlCol="0">
            <a:spAutoFit/>
          </a:bodyPr>
          <a:lstStyle/>
          <a:p>
            <a:r>
              <a:rPr lang="ja-JP" altLang="en-US" sz="1400" dirty="0">
                <a:latin typeface="HGSｺﾞｼｯｸE" panose="020B0900000000000000" pitchFamily="50" charset="-128"/>
                <a:ea typeface="HGSｺﾞｼｯｸE" panose="020B0900000000000000" pitchFamily="50" charset="-128"/>
              </a:rPr>
              <a:t>当研究室がこれまで蓄積してきたビジネスマッチング展示会の開催ノウハウを県内外の支援機関や企業等に提供できると考えている。</a:t>
            </a:r>
            <a:endParaRPr lang="en-US" altLang="ja-JP" sz="1400" dirty="0">
              <a:latin typeface="HGSｺﾞｼｯｸE" panose="020B0900000000000000" pitchFamily="50" charset="-128"/>
              <a:ea typeface="HGSｺﾞｼｯｸE" panose="020B0900000000000000" pitchFamily="50" charset="-128"/>
            </a:endParaRPr>
          </a:p>
        </p:txBody>
      </p:sp>
      <p:cxnSp>
        <p:nvCxnSpPr>
          <p:cNvPr id="21" name="直線コネクタ 20"/>
          <p:cNvCxnSpPr/>
          <p:nvPr/>
        </p:nvCxnSpPr>
        <p:spPr>
          <a:xfrm>
            <a:off x="154714" y="1788833"/>
            <a:ext cx="657667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53220" y="3850169"/>
            <a:ext cx="3352800" cy="307777"/>
          </a:xfrm>
          <a:prstGeom prst="rect">
            <a:avLst/>
          </a:prstGeom>
          <a:noFill/>
        </p:spPr>
        <p:txBody>
          <a:bodyPr wrap="square" rtlCol="0">
            <a:spAutoFit/>
          </a:bodyPr>
          <a:lstStyle/>
          <a:p>
            <a:r>
              <a:rPr kumimoji="1" lang="ja-JP" altLang="en-US" sz="1400" dirty="0">
                <a:solidFill>
                  <a:schemeClr val="accent2"/>
                </a:solidFill>
                <a:latin typeface="HGP創英角ｺﾞｼｯｸUB" panose="020B0900000000000000" pitchFamily="50" charset="-128"/>
                <a:ea typeface="HGP創英角ｺﾞｼｯｸUB" panose="020B0900000000000000" pitchFamily="50" charset="-128"/>
              </a:rPr>
              <a:t>■ </a:t>
            </a:r>
            <a:r>
              <a:rPr lang="ja-JP" altLang="en-US" sz="1400" dirty="0">
                <a:latin typeface="HGP創英角ｺﾞｼｯｸUB" panose="020B0900000000000000" pitchFamily="50" charset="-128"/>
                <a:ea typeface="HGP創英角ｺﾞｼｯｸUB" panose="020B0900000000000000" pitchFamily="50" charset="-128"/>
              </a:rPr>
              <a:t>特許など</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3" name="テキスト ボックス 22"/>
          <p:cNvSpPr txBox="1"/>
          <p:nvPr/>
        </p:nvSpPr>
        <p:spPr>
          <a:xfrm>
            <a:off x="110370" y="4172427"/>
            <a:ext cx="6595230" cy="307777"/>
          </a:xfrm>
          <a:prstGeom prst="rect">
            <a:avLst/>
          </a:prstGeom>
          <a:noFill/>
        </p:spPr>
        <p:txBody>
          <a:bodyPr wrap="square" rtlCol="0">
            <a:spAutoFit/>
          </a:bodyPr>
          <a:lstStyle/>
          <a:p>
            <a:r>
              <a:rPr lang="ja-JP" altLang="en-US" sz="1400" dirty="0">
                <a:latin typeface="HGSｺﾞｼｯｸE" panose="020B0900000000000000" pitchFamily="50" charset="-128"/>
                <a:ea typeface="HGSｺﾞｼｯｸE" panose="020B0900000000000000" pitchFamily="50" charset="-128"/>
              </a:rPr>
              <a:t>特開</a:t>
            </a:r>
            <a:r>
              <a:rPr lang="en-US" altLang="ja-JP" sz="1400" dirty="0">
                <a:latin typeface="HGSｺﾞｼｯｸE" panose="020B0900000000000000" pitchFamily="50" charset="-128"/>
                <a:ea typeface="HGSｺﾞｼｯｸE" panose="020B0900000000000000" pitchFamily="50" charset="-128"/>
              </a:rPr>
              <a:t>2020-xxxxxx</a:t>
            </a:r>
          </a:p>
        </p:txBody>
      </p:sp>
      <p:sp>
        <p:nvSpPr>
          <p:cNvPr id="26" name="テキスト ボックス 25"/>
          <p:cNvSpPr txBox="1"/>
          <p:nvPr/>
        </p:nvSpPr>
        <p:spPr>
          <a:xfrm>
            <a:off x="53220" y="4948852"/>
            <a:ext cx="3352800" cy="307777"/>
          </a:xfrm>
          <a:prstGeom prst="rect">
            <a:avLst/>
          </a:prstGeom>
          <a:noFill/>
        </p:spPr>
        <p:txBody>
          <a:bodyPr wrap="square" rtlCol="0">
            <a:spAutoFit/>
          </a:bodyPr>
          <a:lstStyle/>
          <a:p>
            <a:r>
              <a:rPr kumimoji="1" lang="ja-JP" altLang="en-US" sz="1400" dirty="0">
                <a:solidFill>
                  <a:schemeClr val="accent3"/>
                </a:solidFill>
                <a:latin typeface="HGP創英角ｺﾞｼｯｸUB" panose="020B0900000000000000" pitchFamily="50" charset="-128"/>
                <a:ea typeface="HGP創英角ｺﾞｼｯｸUB" panose="020B0900000000000000" pitchFamily="50" charset="-128"/>
              </a:rPr>
              <a:t>■</a:t>
            </a:r>
            <a:r>
              <a:rPr kumimoji="1" lang="ja-JP" altLang="en-US" sz="1400" dirty="0">
                <a:solidFill>
                  <a:srgbClr val="00B050"/>
                </a:solidFill>
                <a:latin typeface="HGP創英角ｺﾞｼｯｸUB" panose="020B0900000000000000" pitchFamily="50" charset="-128"/>
                <a:ea typeface="HGP創英角ｺﾞｼｯｸUB" panose="020B0900000000000000" pitchFamily="50" charset="-128"/>
              </a:rPr>
              <a:t> </a:t>
            </a:r>
            <a:r>
              <a:rPr lang="ja-JP" altLang="en-US" sz="1400" dirty="0">
                <a:latin typeface="HGP創英角ｺﾞｼｯｸUB" panose="020B0900000000000000" pitchFamily="50" charset="-128"/>
                <a:ea typeface="HGP創英角ｺﾞｼｯｸUB" panose="020B0900000000000000" pitchFamily="50" charset="-128"/>
              </a:rPr>
              <a:t>マッチングを求める相手</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7" name="テキスト ボックス 26"/>
          <p:cNvSpPr txBox="1"/>
          <p:nvPr/>
        </p:nvSpPr>
        <p:spPr>
          <a:xfrm>
            <a:off x="122377" y="5305919"/>
            <a:ext cx="3283643" cy="2031325"/>
          </a:xfrm>
          <a:prstGeom prst="rect">
            <a:avLst/>
          </a:prstGeom>
          <a:noFill/>
        </p:spPr>
        <p:txBody>
          <a:bodyPr wrap="square" rtlCol="0">
            <a:spAutoFit/>
          </a:bodyPr>
          <a:lstStyle/>
          <a:p>
            <a:r>
              <a:rPr lang="en-US" altLang="ja-JP" sz="1400" dirty="0">
                <a:latin typeface="HGSｺﾞｼｯｸE" panose="020B0900000000000000" pitchFamily="50" charset="-128"/>
                <a:ea typeface="HGSｺﾞｼｯｸE" panose="020B0900000000000000" pitchFamily="50" charset="-128"/>
              </a:rPr>
              <a:t>(</a:t>
            </a:r>
            <a:r>
              <a:rPr lang="ja-JP" altLang="en-US" sz="1400" dirty="0">
                <a:latin typeface="HGSｺﾞｼｯｸE" panose="020B0900000000000000" pitchFamily="50" charset="-128"/>
                <a:ea typeface="HGSｺﾞｼｯｸE" panose="020B0900000000000000" pitchFamily="50" charset="-128"/>
              </a:rPr>
              <a:t>加工委託）</a:t>
            </a:r>
            <a:endParaRPr lang="en-US" altLang="ja-JP" sz="1400" dirty="0">
              <a:latin typeface="HGSｺﾞｼｯｸE" panose="020B0900000000000000" pitchFamily="50" charset="-128"/>
              <a:ea typeface="HGSｺﾞｼｯｸE" panose="020B0900000000000000" pitchFamily="50" charset="-128"/>
            </a:endParaRPr>
          </a:p>
          <a:p>
            <a:r>
              <a:rPr lang="ja-JP" altLang="en-US" sz="1400" dirty="0">
                <a:latin typeface="HGSｺﾞｼｯｸE" panose="020B0900000000000000" pitchFamily="50" charset="-128"/>
                <a:ea typeface="HGSｺﾞｼｯｸE" panose="020B0900000000000000" pitchFamily="50" charset="-128"/>
              </a:rPr>
              <a:t>当研究室では定期的なビジネスマッチング展示会を開催しているが、展示に使用するブースの設計・加工で協力していただける県内の加工業者の方。</a:t>
            </a:r>
            <a:endParaRPr lang="en-US" altLang="ja-JP" sz="1400" dirty="0">
              <a:latin typeface="HGSｺﾞｼｯｸE" panose="020B0900000000000000" pitchFamily="50" charset="-128"/>
              <a:ea typeface="HGSｺﾞｼｯｸE" panose="020B0900000000000000" pitchFamily="50" charset="-128"/>
            </a:endParaRPr>
          </a:p>
          <a:p>
            <a:endParaRPr lang="en-US" altLang="ja-JP" sz="1400" dirty="0">
              <a:latin typeface="HGSｺﾞｼｯｸE" panose="020B0900000000000000" pitchFamily="50" charset="-128"/>
              <a:ea typeface="HGSｺﾞｼｯｸE" panose="020B0900000000000000" pitchFamily="50" charset="-128"/>
            </a:endParaRPr>
          </a:p>
          <a:p>
            <a:r>
              <a:rPr lang="ja-JP" altLang="en-US" sz="1400" dirty="0">
                <a:latin typeface="HGSｺﾞｼｯｸE" panose="020B0900000000000000" pitchFamily="50" charset="-128"/>
                <a:ea typeface="HGSｺﾞｼｯｸE" panose="020B0900000000000000" pitchFamily="50" charset="-128"/>
              </a:rPr>
              <a:t>（販路開拓）</a:t>
            </a:r>
            <a:endParaRPr lang="en-US" altLang="ja-JP" sz="1400" dirty="0">
              <a:latin typeface="HGSｺﾞｼｯｸE" panose="020B0900000000000000" pitchFamily="50" charset="-128"/>
              <a:ea typeface="HGSｺﾞｼｯｸE" panose="020B0900000000000000" pitchFamily="50" charset="-128"/>
            </a:endParaRPr>
          </a:p>
          <a:p>
            <a:r>
              <a:rPr lang="ja-JP" altLang="en-US" sz="1400" dirty="0">
                <a:latin typeface="HGSｺﾞｼｯｸE" panose="020B0900000000000000" pitchFamily="50" charset="-128"/>
                <a:ea typeface="HGSｺﾞｼｯｸE" panose="020B0900000000000000" pitchFamily="50" charset="-128"/>
              </a:rPr>
              <a:t>県内外の支援機関や企業等に引き合わせていただける団体、個人の方。</a:t>
            </a:r>
            <a:endParaRPr lang="en-US" altLang="ja-JP" sz="1400" dirty="0">
              <a:latin typeface="HGSｺﾞｼｯｸE" panose="020B0900000000000000" pitchFamily="50" charset="-128"/>
              <a:ea typeface="HGSｺﾞｼｯｸE" panose="020B0900000000000000" pitchFamily="50" charset="-128"/>
            </a:endParaRPr>
          </a:p>
        </p:txBody>
      </p:sp>
      <p:sp>
        <p:nvSpPr>
          <p:cNvPr id="32" name="山形 31"/>
          <p:cNvSpPr/>
          <p:nvPr/>
        </p:nvSpPr>
        <p:spPr>
          <a:xfrm>
            <a:off x="1524573" y="1109758"/>
            <a:ext cx="287296" cy="291016"/>
          </a:xfrm>
          <a:prstGeom prst="chevron">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solidFill>
                <a:schemeClr val="tx1"/>
              </a:solidFill>
            </a:endParaRPr>
          </a:p>
        </p:txBody>
      </p:sp>
      <p:sp>
        <p:nvSpPr>
          <p:cNvPr id="33" name="山形 32"/>
          <p:cNvSpPr/>
          <p:nvPr/>
        </p:nvSpPr>
        <p:spPr>
          <a:xfrm>
            <a:off x="1761070" y="1109758"/>
            <a:ext cx="287296" cy="291016"/>
          </a:xfrm>
          <a:prstGeom prst="chevron">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solidFill>
                <a:schemeClr val="tx1"/>
              </a:solidFill>
            </a:endParaRPr>
          </a:p>
        </p:txBody>
      </p:sp>
      <p:sp>
        <p:nvSpPr>
          <p:cNvPr id="34" name="ホームベース 33"/>
          <p:cNvSpPr/>
          <p:nvPr/>
        </p:nvSpPr>
        <p:spPr>
          <a:xfrm>
            <a:off x="122377" y="4582256"/>
            <a:ext cx="1453847" cy="291015"/>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1400" dirty="0">
                <a:latin typeface="HGP創英角ｺﾞｼｯｸUB" panose="020B0900000000000000" pitchFamily="50" charset="-128"/>
                <a:ea typeface="HGP創英角ｺﾞｼｯｸUB" panose="020B0900000000000000" pitchFamily="50" charset="-128"/>
              </a:rPr>
              <a:t>ニーズについて</a:t>
            </a:r>
            <a:endParaRPr kumimoji="1" lang="en-US" altLang="ja-JP" sz="1400" dirty="0">
              <a:latin typeface="HGP創英角ｺﾞｼｯｸUB" panose="020B0900000000000000" pitchFamily="50" charset="-128"/>
              <a:ea typeface="HGP創英角ｺﾞｼｯｸUB" panose="020B0900000000000000" pitchFamily="50" charset="-128"/>
            </a:endParaRPr>
          </a:p>
        </p:txBody>
      </p:sp>
      <p:sp>
        <p:nvSpPr>
          <p:cNvPr id="35" name="山形 34"/>
          <p:cNvSpPr/>
          <p:nvPr/>
        </p:nvSpPr>
        <p:spPr>
          <a:xfrm>
            <a:off x="1524573" y="4582252"/>
            <a:ext cx="287296" cy="291016"/>
          </a:xfrm>
          <a:prstGeom prst="chevr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a:solidFill>
                <a:schemeClr val="tx1"/>
              </a:solidFill>
            </a:endParaRPr>
          </a:p>
        </p:txBody>
      </p:sp>
      <p:sp>
        <p:nvSpPr>
          <p:cNvPr id="36" name="山形 35"/>
          <p:cNvSpPr/>
          <p:nvPr/>
        </p:nvSpPr>
        <p:spPr>
          <a:xfrm>
            <a:off x="1761070" y="4582252"/>
            <a:ext cx="287296" cy="291016"/>
          </a:xfrm>
          <a:prstGeom prst="chevr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a:solidFill>
                <a:schemeClr val="tx1"/>
              </a:solidFill>
            </a:endParaRPr>
          </a:p>
        </p:txBody>
      </p:sp>
      <p:graphicFrame>
        <p:nvGraphicFramePr>
          <p:cNvPr id="38" name="表 37"/>
          <p:cNvGraphicFramePr>
            <a:graphicFrameLocks noGrp="1"/>
          </p:cNvGraphicFramePr>
          <p:nvPr>
            <p:extLst>
              <p:ext uri="{D42A27DB-BD31-4B8C-83A1-F6EECF244321}">
                <p14:modId xmlns:p14="http://schemas.microsoft.com/office/powerpoint/2010/main" val="332897425"/>
              </p:ext>
            </p:extLst>
          </p:nvPr>
        </p:nvGraphicFramePr>
        <p:xfrm>
          <a:off x="-9739" y="7536627"/>
          <a:ext cx="6876553" cy="1607373"/>
        </p:xfrm>
        <a:graphic>
          <a:graphicData uri="http://schemas.openxmlformats.org/drawingml/2006/table">
            <a:tbl>
              <a:tblPr firstRow="1" bandRow="1">
                <a:tableStyleId>{2D5ABB26-0587-4C30-8999-92F81FD0307C}</a:tableStyleId>
              </a:tblPr>
              <a:tblGrid>
                <a:gridCol w="703761">
                  <a:extLst>
                    <a:ext uri="{9D8B030D-6E8A-4147-A177-3AD203B41FA5}">
                      <a16:colId xmlns:a16="http://schemas.microsoft.com/office/drawing/2014/main" val="20000"/>
                    </a:ext>
                  </a:extLst>
                </a:gridCol>
                <a:gridCol w="1441074">
                  <a:extLst>
                    <a:ext uri="{9D8B030D-6E8A-4147-A177-3AD203B41FA5}">
                      <a16:colId xmlns:a16="http://schemas.microsoft.com/office/drawing/2014/main" val="20001"/>
                    </a:ext>
                  </a:extLst>
                </a:gridCol>
                <a:gridCol w="1554456">
                  <a:extLst>
                    <a:ext uri="{9D8B030D-6E8A-4147-A177-3AD203B41FA5}">
                      <a16:colId xmlns:a16="http://schemas.microsoft.com/office/drawing/2014/main" val="20002"/>
                    </a:ext>
                  </a:extLst>
                </a:gridCol>
                <a:gridCol w="1588631">
                  <a:extLst>
                    <a:ext uri="{9D8B030D-6E8A-4147-A177-3AD203B41FA5}">
                      <a16:colId xmlns:a16="http://schemas.microsoft.com/office/drawing/2014/main" val="20003"/>
                    </a:ext>
                  </a:extLst>
                </a:gridCol>
                <a:gridCol w="1588631">
                  <a:extLst>
                    <a:ext uri="{9D8B030D-6E8A-4147-A177-3AD203B41FA5}">
                      <a16:colId xmlns:a16="http://schemas.microsoft.com/office/drawing/2014/main" val="20004"/>
                    </a:ext>
                  </a:extLst>
                </a:gridCol>
              </a:tblGrid>
              <a:tr h="363071">
                <a:tc rowSpan="4">
                  <a:txBody>
                    <a:bodyPr/>
                    <a:lstStyle/>
                    <a:p>
                      <a:pPr algn="ctr"/>
                      <a:r>
                        <a:rPr kumimoji="1" lang="ja-JP" altLang="en-US" sz="12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連絡先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所属部署・役職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地域連携推進課　主事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000"/>
                  </a:ext>
                </a:extLst>
              </a:tr>
              <a:tr h="363071">
                <a:tc vMerge="1">
                  <a:txBody>
                    <a:bodyPr/>
                    <a:lstStyle/>
                    <a:p>
                      <a:pPr algn="ct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担当者名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r>
                        <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郷内　佑紀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001"/>
                  </a:ext>
                </a:extLst>
              </a:tr>
              <a:tr h="363071">
                <a:tc vMerge="1">
                  <a:txBody>
                    <a:bodyPr/>
                    <a:lstStyle/>
                    <a:p>
                      <a:pPr algn="ct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TEL</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022-225-6638</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FAX</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022-263-6923</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63071">
                <a:tc vMerge="1">
                  <a:txBody>
                    <a:bodyPr/>
                    <a:lstStyle/>
                    <a:p>
                      <a:pPr algn="ct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E-mail</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koudo@joho-miyagi.or.jp</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URL</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rPr>
                        <a:t>http://www.joho-miyagi.or.jp</a:t>
                      </a:r>
                      <a:endParaRPr kumimoji="1" lang="ja-JP" altLang="en-US" sz="1400" dirty="0">
                        <a:latin typeface="HGS創英角ｺﾞｼｯｸUB" panose="020B0900000000000000" pitchFamily="50" charset="-128"/>
                        <a:ea typeface="HGS創英角ｺﾞｼｯｸUB" panose="020B0900000000000000"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cxnSp>
        <p:nvCxnSpPr>
          <p:cNvPr id="29" name="直線コネクタ 28"/>
          <p:cNvCxnSpPr/>
          <p:nvPr/>
        </p:nvCxnSpPr>
        <p:spPr>
          <a:xfrm>
            <a:off x="154714" y="3233530"/>
            <a:ext cx="657667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54714" y="4167289"/>
            <a:ext cx="657667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154714" y="5256629"/>
            <a:ext cx="6576677"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5457388" y="136023"/>
            <a:ext cx="1308100" cy="400110"/>
          </a:xfrm>
          <a:prstGeom prst="rect">
            <a:avLst/>
          </a:prstGeom>
          <a:solidFill>
            <a:schemeClr val="bg1"/>
          </a:solidFill>
          <a:ln w="19050">
            <a:solidFill>
              <a:srgbClr val="FF0000"/>
            </a:solidFill>
          </a:ln>
        </p:spPr>
        <p:txBody>
          <a:bodyPr wrap="square" rtlCol="0" anchor="ctr">
            <a:spAutoFit/>
          </a:bodyPr>
          <a:lstStyle/>
          <a:p>
            <a:pPr algn="ctr"/>
            <a:r>
              <a:rPr lang="ja-JP" altLang="en-US" sz="2000" b="1" dirty="0">
                <a:solidFill>
                  <a:srgbClr val="FF0000"/>
                </a:solidFill>
              </a:rPr>
              <a:t>記入例</a:t>
            </a:r>
            <a:endParaRPr kumimoji="1" lang="ja-JP" altLang="en-US" sz="2000" b="1" dirty="0">
              <a:solidFill>
                <a:srgbClr val="FF0000"/>
              </a:solidFill>
            </a:endParaRPr>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9043" y="5325972"/>
            <a:ext cx="3166445" cy="2110963"/>
          </a:xfrm>
          <a:prstGeom prst="rect">
            <a:avLst/>
          </a:prstGeom>
        </p:spPr>
      </p:pic>
    </p:spTree>
    <p:extLst>
      <p:ext uri="{BB962C8B-B14F-4D97-AF65-F5344CB8AC3E}">
        <p14:creationId xmlns:p14="http://schemas.microsoft.com/office/powerpoint/2010/main" val="432886478"/>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229</TotalTime>
  <Words>465</Words>
  <Application>Microsoft Office PowerPoint</Application>
  <PresentationFormat>画面に合わせる (4:3)</PresentationFormat>
  <Paragraphs>70</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HGP創英角ｺﾞｼｯｸUB</vt:lpstr>
      <vt:lpstr>HGSｺﾞｼｯｸE</vt:lpstr>
      <vt:lpstr>HGS創英角ｺﾞｼｯｸUB</vt:lpstr>
      <vt:lpstr>HG丸ｺﾞｼｯｸM-PRO</vt:lpstr>
      <vt:lpstr>Arial</vt:lpstr>
      <vt:lpstr>Calibri</vt:lpstr>
      <vt:lpstr>Calibri Light</vt:lpstr>
      <vt:lpstr>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菅原 崇</dc:creator>
  <cp:lastModifiedBy>菅原 崇</cp:lastModifiedBy>
  <cp:revision>36</cp:revision>
  <cp:lastPrinted>2019-07-26T06:37:57Z</cp:lastPrinted>
  <dcterms:created xsi:type="dcterms:W3CDTF">2019-07-23T06:21:08Z</dcterms:created>
  <dcterms:modified xsi:type="dcterms:W3CDTF">2020-07-30T07:39:02Z</dcterms:modified>
</cp:coreProperties>
</file>