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5" r:id="rId3"/>
    <p:sldId id="266" r:id="rId4"/>
  </p:sldIdLst>
  <p:sldSz cx="6858000" cy="9906000" type="A4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菅原 崇" initials="菅原" lastIdx="1" clrIdx="0">
    <p:extLst>
      <p:ext uri="{19B8F6BF-5375-455C-9EA6-DF929625EA0E}">
        <p15:presenceInfo xmlns:p15="http://schemas.microsoft.com/office/powerpoint/2012/main" userId="241fac106ad67c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003300"/>
    <a:srgbClr val="B4C7E7"/>
    <a:srgbClr val="D6DCE5"/>
    <a:srgbClr val="4472C4"/>
    <a:srgbClr val="5B9BD5"/>
    <a:srgbClr val="33CC33"/>
    <a:srgbClr val="339933"/>
    <a:srgbClr val="FFCC00"/>
    <a:srgbClr val="D7F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5" autoAdjust="0"/>
    <p:restoredTop sz="94660"/>
  </p:normalViewPr>
  <p:slideViewPr>
    <p:cSldViewPr snapToGrid="0">
      <p:cViewPr>
        <p:scale>
          <a:sx n="66" d="100"/>
          <a:sy n="66" d="100"/>
        </p:scale>
        <p:origin x="2100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03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80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2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66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494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909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81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9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14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47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99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993B-8816-4B54-83DC-2EB950847C7E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85E6B-32AC-4D94-A1ED-A9278E30BC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26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78987" y="1479675"/>
            <a:ext cx="1552521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ブース番号○○</a:t>
            </a:r>
            <a:endParaRPr lang="en-US" altLang="ja-JP" sz="16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0071" y="9598436"/>
            <a:ext cx="1525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002060"/>
                </a:solidFill>
              </a:rPr>
              <a:t>写真・図タイトル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78987" y="53648"/>
            <a:ext cx="6702813" cy="833100"/>
          </a:xfrm>
          <a:prstGeom prst="roundRect">
            <a:avLst/>
          </a:prstGeom>
          <a:gradFill>
            <a:gsLst>
              <a:gs pos="0">
                <a:schemeClr val="accent5"/>
              </a:gs>
              <a:gs pos="69000">
                <a:schemeClr val="accent5"/>
              </a:gs>
              <a:gs pos="83000">
                <a:schemeClr val="accent5"/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産学官金連携フェア</a:t>
            </a:r>
            <a:r>
              <a:rPr lang="en-US" altLang="ja-JP" sz="1600" b="1" dirty="0"/>
              <a:t>2019</a:t>
            </a:r>
            <a:r>
              <a:rPr lang="ja-JP" altLang="en-US" sz="1600" b="1" dirty="0"/>
              <a:t>みやぎ ビジネスマッチング展示会・商談会</a:t>
            </a:r>
            <a:endParaRPr lang="en-US" altLang="ja-JP" sz="1600" b="1" dirty="0"/>
          </a:p>
          <a:p>
            <a:pPr algn="ctr"/>
            <a:r>
              <a:rPr kumimoji="1" lang="ja-JP" altLang="en-US" b="1" dirty="0"/>
              <a:t>技術シーズ公開シート［企業］</a:t>
            </a:r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411394"/>
              </p:ext>
            </p:extLst>
          </p:nvPr>
        </p:nvGraphicFramePr>
        <p:xfrm>
          <a:off x="77593" y="1032631"/>
          <a:ext cx="670281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9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78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アピール</a:t>
                      </a:r>
                      <a:endParaRPr kumimoji="1" lang="en-US" altLang="ja-JP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2060"/>
                          </a:solidFill>
                        </a:rPr>
                        <a:t>６軸垂直多関節のアーク溶接ロボット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70">
                      <a:fgClr>
                        <a:schemeClr val="accent5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256831"/>
              </p:ext>
            </p:extLst>
          </p:nvPr>
        </p:nvGraphicFramePr>
        <p:xfrm>
          <a:off x="78985" y="1805809"/>
          <a:ext cx="670281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1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06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テーマ</a:t>
                      </a:r>
                      <a:endParaRPr kumimoji="1" lang="en-US" altLang="ja-JP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2060"/>
                          </a:solidFill>
                        </a:rPr>
                        <a:t>６軸垂直多関節のアーク溶接ロボット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企業名</a:t>
                      </a:r>
                      <a:endParaRPr kumimoji="1" lang="en-US" altLang="ja-JP" sz="14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rgbClr val="002060"/>
                          </a:solidFill>
                        </a:rPr>
                        <a:t>株式会社○○電気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xmlns="" id="{AE115FDC-0F5B-4966-877B-C646B7399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722965"/>
              </p:ext>
            </p:extLst>
          </p:nvPr>
        </p:nvGraphicFramePr>
        <p:xfrm>
          <a:off x="77593" y="2885326"/>
          <a:ext cx="6702814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8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69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どんなシーズか？</a:t>
                      </a:r>
                      <a:endParaRPr kumimoji="1" lang="en-US" altLang="ja-JP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2060"/>
                          </a:solidFill>
                        </a:rPr>
                        <a:t>アーク溶接用途最適化ロボット</a:t>
                      </a:r>
                      <a:endParaRPr kumimoji="1" lang="en-US" altLang="ja-JP" sz="140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002060"/>
                          </a:solidFill>
                        </a:rPr>
                        <a:t>（いろんな用途に合わせた動きが可能なロボット！）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想定する市場は？</a:t>
                      </a:r>
                      <a:endParaRPr kumimoji="1" lang="en-US" altLang="ja-JP" sz="12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</a:rPr>
                        <a:t>溶接業界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特許の有無</a:t>
                      </a:r>
                      <a:endParaRPr kumimoji="1" lang="en-US" altLang="ja-JP" sz="12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</a:rPr>
                        <a:t>特開＊＊＊＊－＊＊＊＊＊＊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613728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xmlns="" id="{74AB65F3-3892-4B4B-93F8-9D53AA2DE744}"/>
              </a:ext>
            </a:extLst>
          </p:cNvPr>
          <p:cNvSpPr/>
          <p:nvPr/>
        </p:nvSpPr>
        <p:spPr>
          <a:xfrm>
            <a:off x="77593" y="2580029"/>
            <a:ext cx="1784957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2"/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C000"/>
                    </a:gs>
                  </a:gsLst>
                  <a:lin ang="5400000"/>
                </a:gradFill>
                <a:effectLst/>
              </a:rPr>
              <a:t>技術シーズの概要</a:t>
            </a:r>
            <a:endParaRPr lang="en-US" altLang="ja-JP" sz="1600" b="1" dirty="0">
              <a:ln w="0"/>
              <a:gradFill>
                <a:gsLst>
                  <a:gs pos="0">
                    <a:schemeClr val="accent2"/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C000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xmlns="" id="{F008AA74-40F4-4A62-BEF0-70D6A5D473C0}"/>
              </a:ext>
            </a:extLst>
          </p:cNvPr>
          <p:cNvSpPr/>
          <p:nvPr/>
        </p:nvSpPr>
        <p:spPr>
          <a:xfrm>
            <a:off x="78985" y="4388161"/>
            <a:ext cx="1579772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2"/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C000"/>
                    </a:gs>
                  </a:gsLst>
                  <a:lin ang="5400000"/>
                </a:gradFill>
                <a:effectLst/>
              </a:rPr>
              <a:t>出展ニーズは？</a:t>
            </a:r>
            <a:endParaRPr lang="en-US" altLang="ja-JP" sz="1600" b="1" dirty="0">
              <a:ln w="0"/>
              <a:gradFill>
                <a:gsLst>
                  <a:gs pos="0">
                    <a:schemeClr val="accent2"/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C000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xmlns="" id="{2AA3550A-7AA6-42BD-A301-53FB86E4EF32}"/>
              </a:ext>
            </a:extLst>
          </p:cNvPr>
          <p:cNvSpPr/>
          <p:nvPr/>
        </p:nvSpPr>
        <p:spPr>
          <a:xfrm>
            <a:off x="80982" y="5507350"/>
            <a:ext cx="787889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2"/>
                    </a:gs>
                    <a:gs pos="50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rgbClr val="FFC000"/>
                    </a:gs>
                  </a:gsLst>
                  <a:lin ang="5400000"/>
                </a:gradFill>
                <a:effectLst/>
              </a:rPr>
              <a:t>連絡先</a:t>
            </a:r>
            <a:endParaRPr lang="en-US" altLang="ja-JP" sz="1600" b="1" dirty="0">
              <a:ln w="0"/>
              <a:gradFill>
                <a:gsLst>
                  <a:gs pos="0">
                    <a:schemeClr val="accent2"/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100000">
                    <a:srgbClr val="FFC000"/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xmlns="" id="{F96F81B2-7FE5-4161-A702-D6E080532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815996"/>
              </p:ext>
            </p:extLst>
          </p:nvPr>
        </p:nvGraphicFramePr>
        <p:xfrm>
          <a:off x="77593" y="4713434"/>
          <a:ext cx="670281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28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2060"/>
                          </a:solidFill>
                        </a:rPr>
                        <a:t>○○の技術を研究している大学等の研究室</a:t>
                      </a:r>
                      <a:endParaRPr kumimoji="1" lang="en-US" altLang="ja-JP" sz="1400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002060"/>
                          </a:solidFill>
                        </a:rPr>
                        <a:t>（共同研究のパートナーを探しています！）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xmlns="" id="{0FA47F08-B44B-43C6-9048-38D50F56B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216818"/>
              </p:ext>
            </p:extLst>
          </p:nvPr>
        </p:nvGraphicFramePr>
        <p:xfrm>
          <a:off x="74204" y="5835772"/>
          <a:ext cx="6696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1586419634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20232264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所属部署</a:t>
                      </a:r>
                      <a:endParaRPr kumimoji="1" lang="en-US" altLang="ja-JP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002060"/>
                          </a:solidFill>
                        </a:rPr>
                        <a:t>研究開発部</a:t>
                      </a:r>
                      <a:endParaRPr kumimoji="1" lang="en-US" altLang="ja-JP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役職・担当者名</a:t>
                      </a:r>
                      <a:endParaRPr kumimoji="1" lang="en-US" altLang="ja-JP" sz="12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5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rgbClr val="002060"/>
                          </a:solidFill>
                        </a:rPr>
                        <a:t>研究推進グループリーダー　○○　○○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06239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住所</a:t>
                      </a:r>
                      <a:endParaRPr kumimoji="1" lang="en-US" altLang="ja-JP" sz="12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rgbClr val="002060"/>
                          </a:solidFill>
                          <a:latin typeface="+mn-ea"/>
                          <a:ea typeface="+mn-ea"/>
                        </a:rPr>
                        <a:t>〒</a:t>
                      </a:r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  <a:latin typeface="+mn-ea"/>
                          <a:ea typeface="+mn-ea"/>
                        </a:rPr>
                        <a:t>XXX-XXXX</a:t>
                      </a:r>
                      <a:r>
                        <a:rPr kumimoji="1" lang="ja-JP" altLang="en-US" sz="1200" b="1" dirty="0">
                          <a:solidFill>
                            <a:srgbClr val="002060"/>
                          </a:solidFill>
                          <a:latin typeface="+mn-ea"/>
                          <a:ea typeface="+mn-ea"/>
                        </a:rPr>
                        <a:t>　○○県○○市○○区○○町○丁目○番○号</a:t>
                      </a:r>
                      <a:endParaRPr kumimoji="1" lang="en-US" altLang="ja-JP" sz="1200" b="1" dirty="0">
                        <a:solidFill>
                          <a:srgbClr val="00206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741233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TEL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</a:rPr>
                        <a:t>XXX-XXX-XXXX</a:t>
                      </a:r>
                      <a:endParaRPr kumimoji="1" lang="ja-JP" alt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</a:rPr>
                        <a:t>FAX</a:t>
                      </a:r>
                      <a:endParaRPr kumimoji="1" lang="ja-JP" alt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</a:rPr>
                        <a:t>XXX-XXX-XXXX</a:t>
                      </a:r>
                      <a:endParaRPr kumimoji="1" lang="ja-JP" alt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</a:rPr>
                        <a:t>http://XXXXX.com</a:t>
                      </a:r>
                      <a:endParaRPr kumimoji="1" lang="ja-JP" alt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</a:rPr>
                        <a:t>E-Mail</a:t>
                      </a:r>
                      <a:endParaRPr kumimoji="1" lang="ja-JP" alt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002060"/>
                          </a:solidFill>
                        </a:rPr>
                        <a:t>XXXXX@XXX.XX.jp</a:t>
                      </a:r>
                      <a:endParaRPr kumimoji="1" lang="ja-JP" altLang="en-US" sz="12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613728"/>
                  </a:ext>
                </a:extLst>
              </a:tr>
            </a:tbl>
          </a:graphicData>
        </a:graphic>
      </p:graphicFrame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xmlns="" id="{9BCE41BF-F030-41EF-A47B-F973B9FD0CB5}"/>
              </a:ext>
            </a:extLst>
          </p:cNvPr>
          <p:cNvSpPr txBox="1"/>
          <p:nvPr/>
        </p:nvSpPr>
        <p:spPr>
          <a:xfrm>
            <a:off x="4362835" y="9581942"/>
            <a:ext cx="1525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002060"/>
                </a:solidFill>
              </a:rPr>
              <a:t>写真・図タイトル</a:t>
            </a:r>
          </a:p>
        </p:txBody>
      </p:sp>
      <p:pic>
        <p:nvPicPr>
          <p:cNvPr id="1028" name="Picture 4" descr="ã¢ã¤ã¹ ã­ã¥ã¼ã, æ°·, æ°´, å·, åçµ, ãªãã¬ãã·ã¥ã¡ã³ã, ã­ã¥ã¼ã, å·ããã">
            <a:extLst>
              <a:ext uri="{FF2B5EF4-FFF2-40B4-BE49-F238E27FC236}">
                <a16:creationId xmlns:a16="http://schemas.microsoft.com/office/drawing/2014/main" xmlns="" id="{DF81CDA4-0351-4ABE-AE7A-2D284297E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90" y="7418998"/>
            <a:ext cx="3210858" cy="214057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è¡è, ããã¦, ã¤ã, èµ¤ããã¦, ãã«ã¼ã, æªçãª, é£å, æç©">
            <a:extLst>
              <a:ext uri="{FF2B5EF4-FFF2-40B4-BE49-F238E27FC236}">
                <a16:creationId xmlns:a16="http://schemas.microsoft.com/office/drawing/2014/main" xmlns="" id="{6C51F0F9-35AD-4E86-8375-CBE9082E7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45" y="7414982"/>
            <a:ext cx="3104765" cy="214458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xmlns="" id="{15E5869A-8D6F-4B82-9203-ACAA1FE673E3}"/>
              </a:ext>
            </a:extLst>
          </p:cNvPr>
          <p:cNvSpPr/>
          <p:nvPr/>
        </p:nvSpPr>
        <p:spPr>
          <a:xfrm>
            <a:off x="4985247" y="1596151"/>
            <a:ext cx="1784957" cy="1582477"/>
          </a:xfrm>
          <a:prstGeom prst="wedgeRoundRectCallout">
            <a:avLst>
              <a:gd name="adj1" fmla="val -40348"/>
              <a:gd name="adj2" fmla="val -745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このアピール項目は、当日の展示ブース看板でもテーマ・機関名と共に表示します。来場者へ特に訴えたいポイントを簡潔・明瞭に記載下さい。</a:t>
            </a:r>
          </a:p>
        </p:txBody>
      </p: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xmlns="" id="{CB031CF8-9754-4CC2-900C-477F3DCF9CB0}"/>
              </a:ext>
            </a:extLst>
          </p:cNvPr>
          <p:cNvSpPr/>
          <p:nvPr/>
        </p:nvSpPr>
        <p:spPr>
          <a:xfrm>
            <a:off x="4985246" y="3688428"/>
            <a:ext cx="1784957" cy="1729448"/>
          </a:xfrm>
          <a:prstGeom prst="wedgeRoundRectCallout">
            <a:avLst>
              <a:gd name="adj1" fmla="val -85071"/>
              <a:gd name="adj2" fmla="val 3194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今回出展のニーズについて、以下の記載例を参考に記載下さい。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・○○の技術を研究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している研究室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・○○加工業者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・○○商品を扱う商社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など</a:t>
            </a:r>
          </a:p>
        </p:txBody>
      </p:sp>
    </p:spTree>
    <p:extLst>
      <p:ext uri="{BB962C8B-B14F-4D97-AF65-F5344CB8AC3E}">
        <p14:creationId xmlns:p14="http://schemas.microsoft.com/office/powerpoint/2010/main" val="3021305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78987" y="1479675"/>
            <a:ext cx="1552521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ブース番号○○</a:t>
            </a:r>
            <a:endParaRPr lang="en-US" altLang="ja-JP" sz="16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0071" y="9598436"/>
            <a:ext cx="1525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002060"/>
                </a:solidFill>
              </a:rPr>
              <a:t>写真・図タイトル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78987" y="53648"/>
            <a:ext cx="6702813" cy="833100"/>
          </a:xfrm>
          <a:prstGeom prst="roundRect">
            <a:avLst/>
          </a:prstGeom>
          <a:gradFill>
            <a:gsLst>
              <a:gs pos="0">
                <a:schemeClr val="accent6"/>
              </a:gs>
              <a:gs pos="69000">
                <a:schemeClr val="accent6"/>
              </a:gs>
              <a:gs pos="83000">
                <a:schemeClr val="accent6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産学官金連携フェア</a:t>
            </a:r>
            <a:r>
              <a:rPr lang="en-US" altLang="ja-JP" sz="1600" b="1" dirty="0"/>
              <a:t>2019</a:t>
            </a:r>
            <a:r>
              <a:rPr lang="ja-JP" altLang="en-US" sz="1600" b="1" dirty="0"/>
              <a:t>みやぎ ビジネスマッチング展示会・商談会</a:t>
            </a:r>
            <a:endParaRPr lang="en-US" altLang="ja-JP" sz="1600" b="1" dirty="0"/>
          </a:p>
          <a:p>
            <a:pPr algn="ctr"/>
            <a:r>
              <a:rPr kumimoji="1" lang="ja-JP" altLang="en-US" b="1" dirty="0"/>
              <a:t>技術シーズ公開シート［</a:t>
            </a:r>
            <a:r>
              <a:rPr lang="ja-JP" altLang="en-US" b="1" dirty="0"/>
              <a:t>大学・高専</a:t>
            </a:r>
            <a:r>
              <a:rPr kumimoji="1" lang="ja-JP" altLang="en-US" b="1" dirty="0"/>
              <a:t>］</a:t>
            </a:r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983140"/>
              </p:ext>
            </p:extLst>
          </p:nvPr>
        </p:nvGraphicFramePr>
        <p:xfrm>
          <a:off x="86890" y="1025958"/>
          <a:ext cx="670281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9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78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アピール</a:t>
                      </a:r>
                      <a:endParaRPr kumimoji="1" lang="en-US" altLang="ja-JP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3300"/>
                          </a:solidFill>
                        </a:rPr>
                        <a:t>３</a:t>
                      </a:r>
                      <a:r>
                        <a:rPr kumimoji="1" lang="en-US" altLang="ja-JP" sz="1600" dirty="0">
                          <a:solidFill>
                            <a:srgbClr val="003300"/>
                          </a:solidFill>
                        </a:rPr>
                        <a:t>D</a:t>
                      </a:r>
                      <a:r>
                        <a:rPr kumimoji="1" lang="ja-JP" altLang="en-US" sz="1600" dirty="0">
                          <a:solidFill>
                            <a:srgbClr val="003300"/>
                          </a:solidFill>
                        </a:rPr>
                        <a:t>プリンタの素材を改良し、安価な製品開発へ！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70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673817"/>
              </p:ext>
            </p:extLst>
          </p:nvPr>
        </p:nvGraphicFramePr>
        <p:xfrm>
          <a:off x="78985" y="1805809"/>
          <a:ext cx="6702814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8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69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テーマ</a:t>
                      </a:r>
                      <a:endParaRPr kumimoji="1" lang="en-US" altLang="ja-JP" sz="14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003300"/>
                          </a:solidFill>
                        </a:rPr>
                        <a:t>３</a:t>
                      </a:r>
                      <a:r>
                        <a:rPr kumimoji="1" lang="en-US" altLang="ja-JP" sz="1600" dirty="0">
                          <a:solidFill>
                            <a:srgbClr val="003300"/>
                          </a:solidFill>
                        </a:rPr>
                        <a:t>D</a:t>
                      </a:r>
                      <a:r>
                        <a:rPr kumimoji="1" lang="ja-JP" altLang="en-US" sz="1600" dirty="0">
                          <a:solidFill>
                            <a:srgbClr val="003300"/>
                          </a:solidFill>
                        </a:rPr>
                        <a:t>プリンタ用樹脂素材の開発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学校・各部学科名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rgbClr val="003300"/>
                          </a:solidFill>
                        </a:rPr>
                        <a:t>○○大学　工学研究科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研究室名</a:t>
                      </a:r>
                      <a:endParaRPr kumimoji="1" lang="en-US" altLang="ja-JP" sz="14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>
                          <a:solidFill>
                            <a:srgbClr val="003300"/>
                          </a:solidFill>
                          <a:latin typeface="+mn-ea"/>
                          <a:ea typeface="+mn-ea"/>
                        </a:rPr>
                        <a:t>○○研究室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100411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xmlns="" id="{AE115FDC-0F5B-4966-877B-C646B7399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498342"/>
              </p:ext>
            </p:extLst>
          </p:nvPr>
        </p:nvGraphicFramePr>
        <p:xfrm>
          <a:off x="67390" y="3231096"/>
          <a:ext cx="6702814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8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69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どんなシーズか？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3300"/>
                          </a:solidFill>
                        </a:rPr>
                        <a:t>取り扱い性が良好な熱溶解積層法３</a:t>
                      </a:r>
                      <a:r>
                        <a:rPr kumimoji="1" lang="en-US" altLang="ja-JP" sz="1400" dirty="0">
                          <a:solidFill>
                            <a:srgbClr val="003300"/>
                          </a:solidFill>
                        </a:rPr>
                        <a:t>D</a:t>
                      </a:r>
                      <a:r>
                        <a:rPr kumimoji="1" lang="ja-JP" altLang="en-US" sz="1400" dirty="0">
                          <a:solidFill>
                            <a:srgbClr val="003300"/>
                          </a:solidFill>
                        </a:rPr>
                        <a:t>プリンタ用材料を提供</a:t>
                      </a:r>
                      <a:endParaRPr kumimoji="1" lang="en-US" altLang="ja-JP" sz="14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想定する市場は？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003300"/>
                          </a:solidFill>
                        </a:rPr>
                        <a:t>県内の３</a:t>
                      </a:r>
                      <a:r>
                        <a:rPr kumimoji="1" lang="en-US" altLang="ja-JP" sz="1400" b="1" dirty="0">
                          <a:solidFill>
                            <a:srgbClr val="003300"/>
                          </a:solidFill>
                        </a:rPr>
                        <a:t>D</a:t>
                      </a:r>
                      <a:r>
                        <a:rPr kumimoji="1" lang="ja-JP" altLang="en-US" sz="1400" b="1" dirty="0">
                          <a:solidFill>
                            <a:srgbClr val="003300"/>
                          </a:solidFill>
                        </a:rPr>
                        <a:t>プリンタを使う製造業者向け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特許の有無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rgbClr val="003300"/>
                          </a:solidFill>
                        </a:rPr>
                        <a:t>特開＊＊＊＊－＊＊＊＊＊＊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613728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xmlns="" id="{74AB65F3-3892-4B4B-93F8-9D53AA2DE744}"/>
              </a:ext>
            </a:extLst>
          </p:cNvPr>
          <p:cNvSpPr/>
          <p:nvPr/>
        </p:nvSpPr>
        <p:spPr>
          <a:xfrm>
            <a:off x="67390" y="2913470"/>
            <a:ext cx="1784957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5"/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5400000"/>
                </a:gradFill>
                <a:effectLst/>
              </a:rPr>
              <a:t>技術シーズの概要</a:t>
            </a:r>
            <a:endParaRPr lang="en-US" altLang="ja-JP" sz="1600" b="1" dirty="0">
              <a:ln w="0"/>
              <a:gradFill>
                <a:gsLst>
                  <a:gs pos="0">
                    <a:schemeClr val="accent5"/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xmlns="" id="{F008AA74-40F4-4A62-BEF0-70D6A5D473C0}"/>
              </a:ext>
            </a:extLst>
          </p:cNvPr>
          <p:cNvSpPr/>
          <p:nvPr/>
        </p:nvSpPr>
        <p:spPr>
          <a:xfrm>
            <a:off x="78985" y="4388161"/>
            <a:ext cx="1579772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5"/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5400000"/>
                </a:gradFill>
              </a:rPr>
              <a:t>出展ニーズは？</a:t>
            </a:r>
            <a:endParaRPr lang="en-US" altLang="ja-JP" sz="1600" b="1" dirty="0">
              <a:ln w="0"/>
              <a:gradFill>
                <a:gsLst>
                  <a:gs pos="0">
                    <a:schemeClr val="accent5"/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5400000"/>
              </a:gra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xmlns="" id="{2AA3550A-7AA6-42BD-A301-53FB86E4EF32}"/>
              </a:ext>
            </a:extLst>
          </p:cNvPr>
          <p:cNvSpPr/>
          <p:nvPr/>
        </p:nvSpPr>
        <p:spPr>
          <a:xfrm>
            <a:off x="80982" y="5507350"/>
            <a:ext cx="787889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5"/>
                    </a:gs>
                    <a:gs pos="50000">
                      <a:schemeClr val="accent5">
                        <a:lumMod val="40000"/>
                        <a:lumOff val="60000"/>
                      </a:schemeClr>
                    </a:gs>
                    <a:gs pos="100000">
                      <a:schemeClr val="accent1"/>
                    </a:gs>
                  </a:gsLst>
                  <a:lin ang="5400000"/>
                </a:gradFill>
              </a:rPr>
              <a:t>連絡先</a:t>
            </a:r>
            <a:endParaRPr lang="en-US" altLang="ja-JP" sz="1600" b="1" dirty="0">
              <a:ln w="0"/>
              <a:gradFill>
                <a:gsLst>
                  <a:gs pos="0">
                    <a:schemeClr val="accent5"/>
                  </a:gs>
                  <a:gs pos="50000">
                    <a:schemeClr val="accent5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5400000"/>
              </a:gradFill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xmlns="" id="{F96F81B2-7FE5-4161-A702-D6E080532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313993"/>
              </p:ext>
            </p:extLst>
          </p:nvPr>
        </p:nvGraphicFramePr>
        <p:xfrm>
          <a:off x="77593" y="4713434"/>
          <a:ext cx="670281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28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003300"/>
                          </a:solidFill>
                        </a:rPr>
                        <a:t>３</a:t>
                      </a:r>
                      <a:r>
                        <a:rPr kumimoji="1" lang="en-US" altLang="ja-JP" sz="1400" dirty="0">
                          <a:solidFill>
                            <a:srgbClr val="003300"/>
                          </a:solidFill>
                        </a:rPr>
                        <a:t>D</a:t>
                      </a:r>
                      <a:r>
                        <a:rPr kumimoji="1" lang="ja-JP" altLang="en-US" sz="1400" dirty="0">
                          <a:solidFill>
                            <a:srgbClr val="003300"/>
                          </a:solidFill>
                        </a:rPr>
                        <a:t>プリンタ用樹脂素材を共同研究してくれる県内企業</a:t>
                      </a:r>
                      <a:endParaRPr kumimoji="1" lang="en-US" altLang="ja-JP" sz="1400" dirty="0">
                        <a:solidFill>
                          <a:srgbClr val="003300"/>
                        </a:solidFill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003300"/>
                          </a:solidFill>
                        </a:rPr>
                        <a:t>（共同研究のパートナーを探しています！）</a:t>
                      </a:r>
                      <a:endParaRPr kumimoji="1" lang="en-US" altLang="ja-JP" sz="14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xmlns="" id="{0FA47F08-B44B-43C6-9048-38D50F56B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205503"/>
              </p:ext>
            </p:extLst>
          </p:nvPr>
        </p:nvGraphicFramePr>
        <p:xfrm>
          <a:off x="74204" y="5835772"/>
          <a:ext cx="6696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1586419634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20232264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所属部署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003300"/>
                          </a:solidFill>
                        </a:rPr>
                        <a:t>○○研究室</a:t>
                      </a:r>
                      <a:endParaRPr kumimoji="1" lang="en-US" altLang="ja-JP" sz="1200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役職・担当者名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rgbClr val="003300"/>
                          </a:solidFill>
                        </a:rPr>
                        <a:t>事務職員　○○　○○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06239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住所</a:t>
                      </a:r>
                      <a:endParaRPr kumimoji="1" lang="en-US" altLang="ja-JP" sz="1200" b="1" kern="1200" dirty="0">
                        <a:solidFill>
                          <a:srgbClr val="00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rgbClr val="003300"/>
                          </a:solidFill>
                          <a:latin typeface="+mn-ea"/>
                          <a:ea typeface="+mn-ea"/>
                        </a:rPr>
                        <a:t>〒</a:t>
                      </a:r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  <a:latin typeface="+mn-ea"/>
                          <a:ea typeface="+mn-ea"/>
                        </a:rPr>
                        <a:t>XXX-XXXX</a:t>
                      </a:r>
                      <a:r>
                        <a:rPr kumimoji="1" lang="ja-JP" altLang="en-US" sz="1200" b="1" dirty="0">
                          <a:solidFill>
                            <a:srgbClr val="003300"/>
                          </a:solidFill>
                          <a:latin typeface="+mn-ea"/>
                          <a:ea typeface="+mn-ea"/>
                        </a:rPr>
                        <a:t>　○○県○○市○○区○○町○丁目○番○号</a:t>
                      </a:r>
                      <a:endParaRPr kumimoji="1" lang="en-US" altLang="ja-JP" sz="1200" b="1" dirty="0">
                        <a:solidFill>
                          <a:srgbClr val="0033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741233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TEL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</a:rPr>
                        <a:t>XXX-XXX-XXXX</a:t>
                      </a:r>
                      <a:endParaRPr kumimoji="1" lang="ja-JP" altLang="en-US" sz="1200" b="1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</a:rPr>
                        <a:t>FAX</a:t>
                      </a:r>
                      <a:endParaRPr kumimoji="1" lang="ja-JP" altLang="en-US" sz="1200" b="1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</a:rPr>
                        <a:t>XXX-XXX-XXXX</a:t>
                      </a:r>
                      <a:endParaRPr kumimoji="1" lang="ja-JP" altLang="en-US" sz="1200" b="1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1" kern="1200" dirty="0">
                          <a:solidFill>
                            <a:srgbClr val="003300"/>
                          </a:solidFill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</a:rPr>
                        <a:t>http://XXXXX.com</a:t>
                      </a:r>
                      <a:endParaRPr kumimoji="1" lang="ja-JP" altLang="en-US" sz="1200" b="1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</a:rPr>
                        <a:t>E-Mail</a:t>
                      </a:r>
                      <a:endParaRPr kumimoji="1" lang="ja-JP" altLang="en-US" sz="1200" b="1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003300"/>
                          </a:solidFill>
                        </a:rPr>
                        <a:t>XXXXX@XXX.XX.jp</a:t>
                      </a:r>
                      <a:endParaRPr kumimoji="1" lang="ja-JP" altLang="en-US" sz="1200" b="1" dirty="0">
                        <a:solidFill>
                          <a:srgbClr val="00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613728"/>
                  </a:ext>
                </a:extLst>
              </a:tr>
            </a:tbl>
          </a:graphicData>
        </a:graphic>
      </p:graphicFrame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xmlns="" id="{9BCE41BF-F030-41EF-A47B-F973B9FD0CB5}"/>
              </a:ext>
            </a:extLst>
          </p:cNvPr>
          <p:cNvSpPr txBox="1"/>
          <p:nvPr/>
        </p:nvSpPr>
        <p:spPr>
          <a:xfrm>
            <a:off x="4362835" y="9581942"/>
            <a:ext cx="1525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002060"/>
                </a:solidFill>
              </a:rPr>
              <a:t>写真・図タイトル</a:t>
            </a:r>
          </a:p>
        </p:txBody>
      </p:sp>
      <p:pic>
        <p:nvPicPr>
          <p:cNvPr id="1028" name="Picture 4" descr="ã¢ã¤ã¹ ã­ã¥ã¼ã, æ°·, æ°´, å·, åçµ, ãªãã¬ãã·ã¥ã¡ã³ã, ã­ã¥ã¼ã, å·ããã">
            <a:extLst>
              <a:ext uri="{FF2B5EF4-FFF2-40B4-BE49-F238E27FC236}">
                <a16:creationId xmlns:a16="http://schemas.microsoft.com/office/drawing/2014/main" xmlns="" id="{DF81CDA4-0351-4ABE-AE7A-2D284297E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90" y="7418998"/>
            <a:ext cx="3210858" cy="214057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è¡è, ããã¦, ã¤ã, èµ¤ããã¦, ãã«ã¼ã, æªçãª, é£å, æç©">
            <a:extLst>
              <a:ext uri="{FF2B5EF4-FFF2-40B4-BE49-F238E27FC236}">
                <a16:creationId xmlns:a16="http://schemas.microsoft.com/office/drawing/2014/main" xmlns="" id="{6C51F0F9-35AD-4E86-8375-CBE9082E7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45" y="7414982"/>
            <a:ext cx="3104765" cy="214458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xmlns="" id="{FAF0F1E5-B7D2-4A1D-B105-E8E784569AF0}"/>
              </a:ext>
            </a:extLst>
          </p:cNvPr>
          <p:cNvSpPr/>
          <p:nvPr/>
        </p:nvSpPr>
        <p:spPr>
          <a:xfrm>
            <a:off x="4985247" y="1596151"/>
            <a:ext cx="1784957" cy="1582477"/>
          </a:xfrm>
          <a:prstGeom prst="wedgeRoundRectCallout">
            <a:avLst>
              <a:gd name="adj1" fmla="val -40348"/>
              <a:gd name="adj2" fmla="val -745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このアピール項目は、当日の展示ブース看板でもテーマ・機関名と共に表示します。来場者へ特に訴えたいポイントを簡潔・明瞭に記載下さい。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xmlns="" id="{0F9BB9EA-1534-4467-A1DE-A0C38C04FA19}"/>
              </a:ext>
            </a:extLst>
          </p:cNvPr>
          <p:cNvSpPr/>
          <p:nvPr/>
        </p:nvSpPr>
        <p:spPr>
          <a:xfrm>
            <a:off x="4985246" y="3688428"/>
            <a:ext cx="1784957" cy="1729448"/>
          </a:xfrm>
          <a:prstGeom prst="wedgeRoundRectCallout">
            <a:avLst>
              <a:gd name="adj1" fmla="val -85071"/>
              <a:gd name="adj2" fmla="val 3194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今回出展のニーズについて、以下の記載例を参考に記載下さい。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・○○の技術を研究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している研究室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・○○加工業者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・○○商品を扱う商社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など</a:t>
            </a:r>
          </a:p>
        </p:txBody>
      </p:sp>
    </p:spTree>
    <p:extLst>
      <p:ext uri="{BB962C8B-B14F-4D97-AF65-F5344CB8AC3E}">
        <p14:creationId xmlns:p14="http://schemas.microsoft.com/office/powerpoint/2010/main" val="39792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78987" y="1479675"/>
            <a:ext cx="1552521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ブース番号○○</a:t>
            </a:r>
            <a:endParaRPr lang="en-US" altLang="ja-JP" sz="16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0071" y="9598436"/>
            <a:ext cx="1525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002060"/>
                </a:solidFill>
              </a:rPr>
              <a:t>写真・図タイトル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78987" y="53648"/>
            <a:ext cx="6702813" cy="833100"/>
          </a:xfrm>
          <a:prstGeom prst="roundRect">
            <a:avLst/>
          </a:prstGeom>
          <a:gradFill>
            <a:gsLst>
              <a:gs pos="0">
                <a:schemeClr val="accent4"/>
              </a:gs>
              <a:gs pos="69000">
                <a:srgbClr val="FFC000"/>
              </a:gs>
              <a:gs pos="83000">
                <a:srgbClr val="FFC000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産学官金連携フェア</a:t>
            </a:r>
            <a:r>
              <a:rPr lang="en-US" altLang="ja-JP" sz="1600" b="1" dirty="0"/>
              <a:t>2019</a:t>
            </a:r>
            <a:r>
              <a:rPr lang="ja-JP" altLang="en-US" sz="1600" b="1" dirty="0"/>
              <a:t>みやぎ ビジネスマッチング展示会・商談会</a:t>
            </a:r>
            <a:endParaRPr lang="en-US" altLang="ja-JP" sz="1600" b="1" dirty="0"/>
          </a:p>
          <a:p>
            <a:pPr algn="ctr"/>
            <a:r>
              <a:rPr kumimoji="1" lang="ja-JP" altLang="en-US" b="1" dirty="0"/>
              <a:t>技術シーズ公開シート［</a:t>
            </a:r>
            <a:r>
              <a:rPr lang="ja-JP" altLang="en-US" b="1" dirty="0"/>
              <a:t>研究機関・公設試</a:t>
            </a:r>
            <a:r>
              <a:rPr kumimoji="1" lang="ja-JP" altLang="en-US" b="1" dirty="0"/>
              <a:t>］</a:t>
            </a:r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438025"/>
              </p:ext>
            </p:extLst>
          </p:nvPr>
        </p:nvGraphicFramePr>
        <p:xfrm>
          <a:off x="78985" y="1005273"/>
          <a:ext cx="670281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9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78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アピール</a:t>
                      </a:r>
                      <a:endParaRPr kumimoji="1" lang="en-US" altLang="ja-JP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663300"/>
                          </a:solidFill>
                        </a:rPr>
                        <a:t>微小な傷なら自己修復する酸素ガスバリアフィルム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70">
                      <a:fgClr>
                        <a:schemeClr val="accent4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122343"/>
              </p:ext>
            </p:extLst>
          </p:nvPr>
        </p:nvGraphicFramePr>
        <p:xfrm>
          <a:off x="78985" y="1805809"/>
          <a:ext cx="670281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1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06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テーマ</a:t>
                      </a:r>
                      <a:endParaRPr kumimoji="1" lang="en-US" altLang="ja-JP" sz="14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rgbClr val="663300"/>
                          </a:solidFill>
                        </a:rPr>
                        <a:t>酸素バリアフィルムの開発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企業名</a:t>
                      </a:r>
                      <a:endParaRPr kumimoji="1" lang="en-US" altLang="ja-JP" sz="14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rgbClr val="663300"/>
                          </a:solidFill>
                        </a:rPr>
                        <a:t>国立研究開発法人　○○総合研究所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xmlns="" id="{AE115FDC-0F5B-4966-877B-C646B7399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652296"/>
              </p:ext>
            </p:extLst>
          </p:nvPr>
        </p:nvGraphicFramePr>
        <p:xfrm>
          <a:off x="77593" y="2885326"/>
          <a:ext cx="6702814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58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69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どんなシーズか？</a:t>
                      </a:r>
                      <a:endParaRPr kumimoji="1" lang="en-US" altLang="ja-JP" sz="12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63300"/>
                          </a:solidFill>
                        </a:rPr>
                        <a:t>高い酸素ガスバリア性を有する透明フィルム</a:t>
                      </a:r>
                      <a:endParaRPr kumimoji="1" lang="en-US" altLang="ja-JP" sz="1400" dirty="0">
                        <a:solidFill>
                          <a:srgbClr val="663300"/>
                        </a:solidFill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663300"/>
                          </a:solidFill>
                        </a:rPr>
                        <a:t>（いろんな用途に合わせた活用が可能！）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想定する市場は？</a:t>
                      </a:r>
                      <a:endParaRPr kumimoji="1" lang="en-US" altLang="ja-JP" sz="12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663300"/>
                          </a:solidFill>
                        </a:rPr>
                        <a:t>東北地方の煎餅等の菓子製造会社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特許の有無</a:t>
                      </a:r>
                      <a:endParaRPr kumimoji="1" lang="en-US" altLang="ja-JP" sz="12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>
                          <a:solidFill>
                            <a:srgbClr val="663300"/>
                          </a:solidFill>
                        </a:rPr>
                        <a:t>特開＊＊＊＊－＊＊＊＊＊＊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613728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xmlns="" id="{74AB65F3-3892-4B4B-93F8-9D53AA2DE744}"/>
              </a:ext>
            </a:extLst>
          </p:cNvPr>
          <p:cNvSpPr/>
          <p:nvPr/>
        </p:nvSpPr>
        <p:spPr>
          <a:xfrm>
            <a:off x="77593" y="2580029"/>
            <a:ext cx="1784957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rgbClr val="00B050"/>
                    </a:gs>
                    <a:gs pos="50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chemeClr val="accent6"/>
                    </a:gs>
                  </a:gsLst>
                  <a:lin ang="5400000"/>
                </a:gradFill>
                <a:effectLst/>
              </a:rPr>
              <a:t>技術シーズの概要</a:t>
            </a:r>
            <a:endParaRPr lang="en-US" altLang="ja-JP" sz="1600" b="1" dirty="0">
              <a:ln w="0"/>
              <a:gradFill>
                <a:gsLst>
                  <a:gs pos="0">
                    <a:srgbClr val="00B05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xmlns="" id="{F008AA74-40F4-4A62-BEF0-70D6A5D473C0}"/>
              </a:ext>
            </a:extLst>
          </p:cNvPr>
          <p:cNvSpPr/>
          <p:nvPr/>
        </p:nvSpPr>
        <p:spPr>
          <a:xfrm>
            <a:off x="78985" y="4388161"/>
            <a:ext cx="1579772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rgbClr val="00B050"/>
                    </a:gs>
                    <a:gs pos="50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chemeClr val="accent6"/>
                    </a:gs>
                  </a:gsLst>
                  <a:lin ang="5400000"/>
                </a:gradFill>
              </a:rPr>
              <a:t>出展ニーズは？</a:t>
            </a:r>
            <a:endParaRPr lang="en-US" altLang="ja-JP" sz="1600" b="1" dirty="0">
              <a:ln w="0"/>
              <a:gradFill>
                <a:gsLst>
                  <a:gs pos="0">
                    <a:srgbClr val="00B05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/>
                  </a:gs>
                </a:gsLst>
                <a:lin ang="5400000"/>
              </a:gra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xmlns="" id="{2AA3550A-7AA6-42BD-A301-53FB86E4EF32}"/>
              </a:ext>
            </a:extLst>
          </p:cNvPr>
          <p:cNvSpPr/>
          <p:nvPr/>
        </p:nvSpPr>
        <p:spPr>
          <a:xfrm>
            <a:off x="80982" y="5507350"/>
            <a:ext cx="787889" cy="329983"/>
          </a:xfrm>
          <a:prstGeom prst="rect">
            <a:avLst/>
          </a:prstGeom>
          <a:noFill/>
        </p:spPr>
        <p:txBody>
          <a:bodyPr wrap="none" lIns="82953" tIns="41476" rIns="82953" bIns="41476">
            <a:spAutoFit/>
          </a:bodyPr>
          <a:lstStyle/>
          <a:p>
            <a:r>
              <a:rPr lang="ja-JP" altLang="en-US" sz="1600" b="1" dirty="0">
                <a:ln w="0"/>
                <a:gradFill>
                  <a:gsLst>
                    <a:gs pos="0">
                      <a:srgbClr val="00B050"/>
                    </a:gs>
                    <a:gs pos="50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chemeClr val="accent6"/>
                    </a:gs>
                  </a:gsLst>
                  <a:lin ang="5400000"/>
                </a:gradFill>
              </a:rPr>
              <a:t>連絡先</a:t>
            </a:r>
            <a:endParaRPr lang="en-US" altLang="ja-JP" sz="1600" b="1" dirty="0">
              <a:ln w="0"/>
              <a:gradFill>
                <a:gsLst>
                  <a:gs pos="0">
                    <a:srgbClr val="00B050"/>
                  </a:gs>
                  <a:gs pos="50000">
                    <a:schemeClr val="accent6">
                      <a:lumMod val="40000"/>
                      <a:lumOff val="60000"/>
                    </a:schemeClr>
                  </a:gs>
                  <a:gs pos="100000">
                    <a:schemeClr val="accent6"/>
                  </a:gs>
                </a:gsLst>
                <a:lin ang="5400000"/>
              </a:gradFill>
            </a:endParaRPr>
          </a:p>
        </p:txBody>
      </p:sp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xmlns="" id="{F96F81B2-7FE5-4161-A702-D6E080532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188039"/>
              </p:ext>
            </p:extLst>
          </p:nvPr>
        </p:nvGraphicFramePr>
        <p:xfrm>
          <a:off x="77593" y="4713434"/>
          <a:ext cx="6702814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28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663300"/>
                          </a:solidFill>
                        </a:rPr>
                        <a:t>フィルム裁断の技術を有する加工業者</a:t>
                      </a:r>
                      <a:endParaRPr kumimoji="1" lang="en-US" altLang="ja-JP" sz="1400" dirty="0">
                        <a:solidFill>
                          <a:srgbClr val="663300"/>
                        </a:solidFill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rgbClr val="663300"/>
                          </a:solidFill>
                        </a:rPr>
                        <a:t>（共同研究のパートナーを探しています！）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8" name="表 27">
            <a:extLst>
              <a:ext uri="{FF2B5EF4-FFF2-40B4-BE49-F238E27FC236}">
                <a16:creationId xmlns:a16="http://schemas.microsoft.com/office/drawing/2014/main" xmlns="" id="{0FA47F08-B44B-43C6-9048-38D50F56B9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652971"/>
              </p:ext>
            </p:extLst>
          </p:nvPr>
        </p:nvGraphicFramePr>
        <p:xfrm>
          <a:off x="74204" y="5835772"/>
          <a:ext cx="6696000" cy="14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xmlns="" val="1586419634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202322649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所属部署</a:t>
                      </a:r>
                      <a:endParaRPr kumimoji="1" lang="en-US" altLang="ja-JP" sz="12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rgbClr val="663300"/>
                          </a:solidFill>
                        </a:rPr>
                        <a:t>○○研究室</a:t>
                      </a:r>
                      <a:endParaRPr kumimoji="1" lang="en-US" altLang="ja-JP" sz="1200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役職・担当者名</a:t>
                      </a:r>
                      <a:endParaRPr kumimoji="1" lang="en-US" altLang="ja-JP" sz="12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rgbClr val="663300"/>
                          </a:solidFill>
                        </a:rPr>
                        <a:t>事務職員　○○　○○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062390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住所</a:t>
                      </a:r>
                      <a:endParaRPr kumimoji="1" lang="en-US" altLang="ja-JP" sz="1200" b="1" kern="1200" dirty="0">
                        <a:solidFill>
                          <a:srgbClr val="6633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ja-JP" altLang="en-US" sz="1200" b="1" dirty="0">
                          <a:solidFill>
                            <a:srgbClr val="663300"/>
                          </a:solidFill>
                          <a:latin typeface="+mn-ea"/>
                          <a:ea typeface="+mn-ea"/>
                        </a:rPr>
                        <a:t>〒</a:t>
                      </a:r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  <a:latin typeface="+mn-ea"/>
                          <a:ea typeface="+mn-ea"/>
                        </a:rPr>
                        <a:t>XXX-XXXX</a:t>
                      </a:r>
                      <a:r>
                        <a:rPr kumimoji="1" lang="ja-JP" altLang="en-US" sz="1200" b="1" dirty="0">
                          <a:solidFill>
                            <a:srgbClr val="663300"/>
                          </a:solidFill>
                          <a:latin typeface="+mn-ea"/>
                          <a:ea typeface="+mn-ea"/>
                        </a:rPr>
                        <a:t>　○○県○○市○○区○○町○丁目○番○号</a:t>
                      </a:r>
                      <a:endParaRPr kumimoji="1" lang="en-US" altLang="ja-JP" sz="1200" b="1" dirty="0">
                        <a:solidFill>
                          <a:srgbClr val="6633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741233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TEL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</a:rPr>
                        <a:t>XXX-XXX-XXXX</a:t>
                      </a:r>
                      <a:endParaRPr kumimoji="1" lang="ja-JP" altLang="en-US" sz="1200" b="1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</a:rPr>
                        <a:t>FAX</a:t>
                      </a:r>
                      <a:endParaRPr kumimoji="1" lang="ja-JP" altLang="en-US" sz="1200" b="1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</a:rPr>
                        <a:t>XXX-XXX-XXXX</a:t>
                      </a:r>
                      <a:endParaRPr kumimoji="1" lang="ja-JP" altLang="en-US" sz="1200" b="1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200" b="1" kern="1200" dirty="0">
                          <a:solidFill>
                            <a:srgbClr val="663300"/>
                          </a:solidFill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</a:p>
                  </a:txBody>
                  <a:tcPr anchor="ctr">
                    <a:lnL w="12700" cmpd="sng">
                      <a:noFill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</a:rPr>
                        <a:t>http://XXXXX.com</a:t>
                      </a:r>
                      <a:endParaRPr kumimoji="1" lang="ja-JP" altLang="en-US" sz="1200" b="1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</a:rPr>
                        <a:t>E-Mail</a:t>
                      </a:r>
                      <a:endParaRPr kumimoji="1" lang="ja-JP" altLang="en-US" sz="1200" b="1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>
                          <a:solidFill>
                            <a:srgbClr val="663300"/>
                          </a:solidFill>
                        </a:rPr>
                        <a:t>XXXXX@XXX.XX.jp</a:t>
                      </a:r>
                      <a:endParaRPr kumimoji="1" lang="ja-JP" altLang="en-US" sz="1200" b="1" dirty="0">
                        <a:solidFill>
                          <a:srgbClr val="66330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1613728"/>
                  </a:ext>
                </a:extLst>
              </a:tr>
            </a:tbl>
          </a:graphicData>
        </a:graphic>
      </p:graphicFrame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xmlns="" id="{9BCE41BF-F030-41EF-A47B-F973B9FD0CB5}"/>
              </a:ext>
            </a:extLst>
          </p:cNvPr>
          <p:cNvSpPr txBox="1"/>
          <p:nvPr/>
        </p:nvSpPr>
        <p:spPr>
          <a:xfrm>
            <a:off x="4362835" y="9581942"/>
            <a:ext cx="1525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002060"/>
                </a:solidFill>
              </a:rPr>
              <a:t>写真・図タイトル</a:t>
            </a:r>
          </a:p>
        </p:txBody>
      </p:sp>
      <p:pic>
        <p:nvPicPr>
          <p:cNvPr id="1028" name="Picture 4" descr="ã¢ã¤ã¹ ã­ã¥ã¼ã, æ°·, æ°´, å·, åçµ, ãªãã¬ãã·ã¥ã¡ã³ã, ã­ã¥ã¼ã, å·ããã">
            <a:extLst>
              <a:ext uri="{FF2B5EF4-FFF2-40B4-BE49-F238E27FC236}">
                <a16:creationId xmlns:a16="http://schemas.microsoft.com/office/drawing/2014/main" xmlns="" id="{DF81CDA4-0351-4ABE-AE7A-2D284297E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90" y="7418998"/>
            <a:ext cx="3210858" cy="214057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è¡è, ããã¦, ã¤ã, èµ¤ããã¦, ãã«ã¼ã, æªçãª, é£å, æç©">
            <a:extLst>
              <a:ext uri="{FF2B5EF4-FFF2-40B4-BE49-F238E27FC236}">
                <a16:creationId xmlns:a16="http://schemas.microsoft.com/office/drawing/2014/main" xmlns="" id="{6C51F0F9-35AD-4E86-8375-CBE9082E7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45" y="7414982"/>
            <a:ext cx="3104765" cy="214458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xmlns="" id="{25A1A083-69C3-429A-9A4E-C71FA088D8FE}"/>
              </a:ext>
            </a:extLst>
          </p:cNvPr>
          <p:cNvSpPr/>
          <p:nvPr/>
        </p:nvSpPr>
        <p:spPr>
          <a:xfrm>
            <a:off x="4985247" y="1596151"/>
            <a:ext cx="1784957" cy="1582477"/>
          </a:xfrm>
          <a:prstGeom prst="wedgeRoundRectCallout">
            <a:avLst>
              <a:gd name="adj1" fmla="val -40348"/>
              <a:gd name="adj2" fmla="val -7459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このアピール項目は、当日の展示ブース看板でもテーマ・機関名と共に表示します。来場者へ特に訴えたいポイントを簡潔・明瞭に記載下さい。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xmlns="" id="{DF83241E-62FB-43E7-99E7-08DC9DCCE02C}"/>
              </a:ext>
            </a:extLst>
          </p:cNvPr>
          <p:cNvSpPr/>
          <p:nvPr/>
        </p:nvSpPr>
        <p:spPr>
          <a:xfrm>
            <a:off x="4985246" y="3688428"/>
            <a:ext cx="1784957" cy="1729448"/>
          </a:xfrm>
          <a:prstGeom prst="wedgeRoundRectCallout">
            <a:avLst>
              <a:gd name="adj1" fmla="val -85071"/>
              <a:gd name="adj2" fmla="val 3194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今回出展のニーズについて、以下の記載例を参考に記載下さい。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・○○の技術を研究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している研究室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・○○加工業者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・○○商品を扱う商社</a:t>
            </a:r>
            <a:endParaRPr lang="en-US" altLang="ja-JP" sz="11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など</a:t>
            </a:r>
          </a:p>
        </p:txBody>
      </p:sp>
    </p:spTree>
    <p:extLst>
      <p:ext uri="{BB962C8B-B14F-4D97-AF65-F5344CB8AC3E}">
        <p14:creationId xmlns:p14="http://schemas.microsoft.com/office/powerpoint/2010/main" val="1606598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3145</TotalTime>
  <Words>635</Words>
  <Application>Microsoft Office PowerPoint</Application>
  <PresentationFormat>A4 210 x 297 mm</PresentationFormat>
  <Paragraphs>133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田村 敏宏</dc:creator>
  <cp:lastModifiedBy>菅原 崇</cp:lastModifiedBy>
  <cp:revision>85</cp:revision>
  <cp:lastPrinted>2017-08-14T01:41:31Z</cp:lastPrinted>
  <dcterms:created xsi:type="dcterms:W3CDTF">2016-08-25T05:28:33Z</dcterms:created>
  <dcterms:modified xsi:type="dcterms:W3CDTF">2018-07-30T04:38:04Z</dcterms:modified>
</cp:coreProperties>
</file>