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62" r:id="rId4"/>
  </p:sldMasterIdLst>
  <p:notesMasterIdLst>
    <p:notesMasterId r:id="rId11"/>
  </p:notesMasterIdLst>
  <p:sldIdLst>
    <p:sldId id="256" r:id="rId5"/>
    <p:sldId id="257" r:id="rId6"/>
    <p:sldId id="258" r:id="rId7"/>
    <p:sldId id="262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21C52C76-EADA-4519-AB3D-70B946854607}">
          <p14:sldIdLst>
            <p14:sldId id="256"/>
            <p14:sldId id="257"/>
          </p14:sldIdLst>
        </p14:section>
        <p14:section name="タイトルなしのセクション" id="{14559481-576F-440A-927A-60B062938D44}">
          <p14:sldIdLst>
            <p14:sldId id="258"/>
            <p14:sldId id="262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BB32D-2A06-4B6F-945D-EEE6481EEDD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CE8777-77D2-4D7C-84C0-BA19AF983A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356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A8825-8913-4D12-A10B-B2D849A299B5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607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05EC2-7381-4EB9-BB9A-413F00A5909A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15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B223-0D6E-4735-8094-2BAD03E85E08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9250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C0CE-6F32-4D74-9FB1-9B89EC807FD8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336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DE446-FA5E-4CA6-8A84-0677F2375BDA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86095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1799C-E31E-46E6-BF56-07CE717AF2B2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086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2BA3B-8613-4476-B465-22114C5D18A8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376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0D5D-9A57-4460-BE60-042E8A1C99EE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0400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74B2-0A1D-44F1-89ED-3BC839F63A2C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4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E7D1B-A859-4458-A0BE-DA06A81A275C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13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FAB3-12D3-40E2-9477-F42EFE9BE730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2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3976C-8AAC-4F72-B428-A334C5B8BB46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478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4F03-8299-4889-A677-76C662A953DB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222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1496-5BC8-495F-A7CD-44F1088F7CED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04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48AF0-F408-4C77-9C02-A08236F26DA5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59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2E62-60DA-4165-A92C-D0906184A78E}" type="datetime1">
              <a:rPr kumimoji="1" lang="ja-JP" altLang="en-US" smtClean="0"/>
              <a:t>2026/2/3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616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A8036-BB7B-49EB-A124-464C3C5C4B29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1E01E48-6206-4030-827F-3B415C76C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65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74AA8C-067E-CC64-CA80-AED506C41A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9811" y="482643"/>
            <a:ext cx="9987714" cy="1379621"/>
          </a:xfrm>
        </p:spPr>
        <p:txBody>
          <a:bodyPr/>
          <a:lstStyle/>
          <a:p>
            <a:pPr algn="l"/>
            <a:r>
              <a:rPr kumimoji="1" lang="ja-JP" altLang="en-US" dirty="0">
                <a:solidFill>
                  <a:schemeClr val="tx1"/>
                </a:solidFill>
              </a:rPr>
              <a:t>「テーマ」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A01ECE4-48AA-BA6B-333C-919A61E602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8491" y="4598370"/>
            <a:ext cx="8227483" cy="1664167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800" dirty="0">
                <a:solidFill>
                  <a:schemeClr val="tx1"/>
                </a:solidFill>
              </a:rPr>
              <a:t>「研究会のメンバーの名前」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5B31628C-5A88-21B9-333C-15187188A6B8}"/>
              </a:ext>
            </a:extLst>
          </p:cNvPr>
          <p:cNvSpPr txBox="1">
            <a:spLocks/>
          </p:cNvSpPr>
          <p:nvPr/>
        </p:nvSpPr>
        <p:spPr>
          <a:xfrm>
            <a:off x="762000" y="2247900"/>
            <a:ext cx="10836441" cy="139845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kumimoji="1"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endParaRPr lang="en-US" altLang="ja-JP" dirty="0">
              <a:solidFill>
                <a:schemeClr val="tx1"/>
              </a:solidFill>
            </a:endParaRPr>
          </a:p>
          <a:p>
            <a:pPr algn="l"/>
            <a:r>
              <a:rPr lang="ja-JP" altLang="en-US" dirty="0">
                <a:solidFill>
                  <a:schemeClr val="tx1"/>
                </a:solidFill>
              </a:rPr>
              <a:t>「研究会名」</a:t>
            </a:r>
          </a:p>
        </p:txBody>
      </p:sp>
    </p:spTree>
    <p:extLst>
      <p:ext uri="{BB962C8B-B14F-4D97-AF65-F5344CB8AC3E}">
        <p14:creationId xmlns:p14="http://schemas.microsoft.com/office/powerpoint/2010/main" val="1610504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54AA83-2401-5251-B51A-8F47175FC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0075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「目次」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81851036-98E6-613E-F289-25AA40791929}"/>
              </a:ext>
            </a:extLst>
          </p:cNvPr>
          <p:cNvSpPr txBox="1">
            <a:spLocks/>
          </p:cNvSpPr>
          <p:nvPr/>
        </p:nvSpPr>
        <p:spPr>
          <a:xfrm>
            <a:off x="677334" y="1876425"/>
            <a:ext cx="8596668" cy="401002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FA48996D-2329-E943-94D5-48E2D32699E7}"/>
              </a:ext>
            </a:extLst>
          </p:cNvPr>
          <p:cNvSpPr txBox="1">
            <a:spLocks/>
          </p:cNvSpPr>
          <p:nvPr/>
        </p:nvSpPr>
        <p:spPr>
          <a:xfrm>
            <a:off x="677334" y="2005263"/>
            <a:ext cx="8596668" cy="388118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r>
              <a:rPr lang="ja-JP" altLang="en-US" dirty="0">
                <a:solidFill>
                  <a:schemeClr val="tx1"/>
                </a:solidFill>
              </a:rPr>
              <a:t>１．背景・現状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２．目的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３．目標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４．実施体制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５．活動のスケジュール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６．活動内容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７．本テーマの研究の効果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８．今後の予定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９．支出明細</a:t>
            </a:r>
            <a:endParaRPr lang="en-US" altLang="ja-JP" dirty="0">
              <a:solidFill>
                <a:schemeClr val="tx1"/>
              </a:solidFill>
            </a:endParaRPr>
          </a:p>
          <a:p>
            <a:endParaRPr lang="en-US" altLang="ja-JP" dirty="0">
              <a:solidFill>
                <a:schemeClr val="tx1"/>
              </a:solidFill>
            </a:endParaRPr>
          </a:p>
          <a:p>
            <a:r>
              <a:rPr lang="en-US" altLang="ja-JP" dirty="0">
                <a:solidFill>
                  <a:srgbClr val="FF0000"/>
                </a:solidFill>
              </a:rPr>
              <a:t>※【</a:t>
            </a:r>
            <a:r>
              <a:rPr lang="ja-JP" altLang="en-US" dirty="0">
                <a:solidFill>
                  <a:srgbClr val="FF0000"/>
                </a:solidFill>
              </a:rPr>
              <a:t>用紙４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r>
              <a:rPr lang="ja-JP" altLang="en-US" dirty="0">
                <a:solidFill>
                  <a:srgbClr val="FF0000"/>
                </a:solidFill>
              </a:rPr>
              <a:t>の報告書をベースに作成してください。</a:t>
            </a:r>
            <a:br>
              <a:rPr lang="en-US" altLang="ja-JP" dirty="0">
                <a:solidFill>
                  <a:srgbClr val="FF0000"/>
                </a:solidFill>
              </a:rPr>
            </a:b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2E6D5A-3001-AEB6-6535-18731AF6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3694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BEAD9C-D856-FD47-73D0-A2291C077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１．背景・現状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992EC554-DF06-FB8D-A887-532522CFD3F3}"/>
              </a:ext>
            </a:extLst>
          </p:cNvPr>
          <p:cNvSpPr txBox="1">
            <a:spLocks/>
          </p:cNvSpPr>
          <p:nvPr/>
        </p:nvSpPr>
        <p:spPr>
          <a:xfrm>
            <a:off x="677334" y="1968500"/>
            <a:ext cx="8596668" cy="3937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r>
              <a:rPr lang="ja-JP" altLang="en-US" dirty="0">
                <a:solidFill>
                  <a:schemeClr val="tx1"/>
                </a:solidFill>
              </a:rPr>
              <a:t>現在、・・・・・巡る技術は・・・となっているが、・・・・・・課題となっている。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233A2DE-2499-872C-BC57-636D1FA58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9628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0E3F912-EC32-2A44-A17A-CF01513B1E2E}"/>
              </a:ext>
            </a:extLst>
          </p:cNvPr>
          <p:cNvSpPr/>
          <p:nvPr/>
        </p:nvSpPr>
        <p:spPr>
          <a:xfrm>
            <a:off x="720567" y="1312131"/>
            <a:ext cx="5990952" cy="40144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789E5FC-EC68-C877-3139-BDCAE9620974}"/>
              </a:ext>
            </a:extLst>
          </p:cNvPr>
          <p:cNvSpPr/>
          <p:nvPr/>
        </p:nvSpPr>
        <p:spPr>
          <a:xfrm>
            <a:off x="2937029" y="2024108"/>
            <a:ext cx="1565429" cy="74575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2175885-AD3E-31AB-F0BE-C76288485740}"/>
              </a:ext>
            </a:extLst>
          </p:cNvPr>
          <p:cNvSpPr/>
          <p:nvPr/>
        </p:nvSpPr>
        <p:spPr>
          <a:xfrm>
            <a:off x="874453" y="4345983"/>
            <a:ext cx="1565429" cy="74575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F68277C5-23F9-9386-C5E4-410DA66FB9B1}"/>
              </a:ext>
            </a:extLst>
          </p:cNvPr>
          <p:cNvSpPr/>
          <p:nvPr/>
        </p:nvSpPr>
        <p:spPr>
          <a:xfrm>
            <a:off x="4925627" y="4373134"/>
            <a:ext cx="1565429" cy="74575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45E3532-8420-4294-EBC3-D805EED7C674}"/>
              </a:ext>
            </a:extLst>
          </p:cNvPr>
          <p:cNvSpPr txBox="1"/>
          <p:nvPr/>
        </p:nvSpPr>
        <p:spPr>
          <a:xfrm>
            <a:off x="2840854" y="2405849"/>
            <a:ext cx="878890" cy="4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1F7FF6F-69EF-9A7B-66F0-0D5781D6621D}"/>
              </a:ext>
            </a:extLst>
          </p:cNvPr>
          <p:cNvSpPr txBox="1"/>
          <p:nvPr/>
        </p:nvSpPr>
        <p:spPr>
          <a:xfrm>
            <a:off x="1313895" y="4422845"/>
            <a:ext cx="588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B</a:t>
            </a:r>
            <a:r>
              <a:rPr kumimoji="1" lang="ja-JP" altLang="en-US" dirty="0"/>
              <a:t>社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DCAACF5-E1B2-94CA-17DA-5277C2545673}"/>
              </a:ext>
            </a:extLst>
          </p:cNvPr>
          <p:cNvSpPr txBox="1"/>
          <p:nvPr/>
        </p:nvSpPr>
        <p:spPr>
          <a:xfrm>
            <a:off x="3388311" y="2123528"/>
            <a:ext cx="588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A</a:t>
            </a:r>
            <a:r>
              <a:rPr kumimoji="1" lang="ja-JP" altLang="en-US" dirty="0"/>
              <a:t>社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8C9D5D0-9D7D-DA5D-E34E-865DDA63A6E6}"/>
              </a:ext>
            </a:extLst>
          </p:cNvPr>
          <p:cNvSpPr txBox="1"/>
          <p:nvPr/>
        </p:nvSpPr>
        <p:spPr>
          <a:xfrm>
            <a:off x="5350276" y="4422845"/>
            <a:ext cx="8655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C</a:t>
            </a:r>
            <a:r>
              <a:rPr lang="ja-JP" altLang="en-US" dirty="0"/>
              <a:t>大学</a:t>
            </a:r>
            <a:endParaRPr lang="en-US" altLang="ja-JP" dirty="0"/>
          </a:p>
          <a:p>
            <a:r>
              <a:rPr lang="en-US" altLang="ja-JP" dirty="0"/>
              <a:t>D</a:t>
            </a:r>
            <a:r>
              <a:rPr kumimoji="1" lang="ja-JP" altLang="en-US" dirty="0"/>
              <a:t>教授</a:t>
            </a:r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A1677A37-17C3-1969-4F9D-DAE15D379E10}"/>
              </a:ext>
            </a:extLst>
          </p:cNvPr>
          <p:cNvSpPr/>
          <p:nvPr/>
        </p:nvSpPr>
        <p:spPr>
          <a:xfrm>
            <a:off x="2230975" y="3159493"/>
            <a:ext cx="2974019" cy="74575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0B87391-311D-37A5-5C32-BA625C42FD71}"/>
              </a:ext>
            </a:extLst>
          </p:cNvPr>
          <p:cNvSpPr txBox="1"/>
          <p:nvPr/>
        </p:nvSpPr>
        <p:spPr>
          <a:xfrm>
            <a:off x="2762436" y="3250979"/>
            <a:ext cx="2277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C</a:t>
            </a:r>
            <a:r>
              <a:rPr lang="ja-JP" altLang="en-US" dirty="0"/>
              <a:t>大学</a:t>
            </a:r>
            <a:endParaRPr lang="en-US" altLang="ja-JP" dirty="0"/>
          </a:p>
          <a:p>
            <a:r>
              <a:rPr kumimoji="1" lang="en-US" altLang="ja-JP" dirty="0"/>
              <a:t>E</a:t>
            </a:r>
            <a:r>
              <a:rPr kumimoji="1" lang="ja-JP" altLang="en-US" dirty="0"/>
              <a:t>コーディネーター</a:t>
            </a: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C6E22ECA-E66A-A2AD-B75E-25A59EDF042E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1608338" y="2396984"/>
            <a:ext cx="1328691" cy="192644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F4FEE04D-E9F4-B081-28A4-F72E45C1270D}"/>
              </a:ext>
            </a:extLst>
          </p:cNvPr>
          <p:cNvCxnSpPr>
            <a:cxnSpLocks/>
          </p:cNvCxnSpPr>
          <p:nvPr/>
        </p:nvCxnSpPr>
        <p:spPr>
          <a:xfrm>
            <a:off x="4563859" y="2460456"/>
            <a:ext cx="1391204" cy="188827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D52AD2D-5855-7580-A949-2382E8EDF15B}"/>
              </a:ext>
            </a:extLst>
          </p:cNvPr>
          <p:cNvSpPr txBox="1"/>
          <p:nvPr/>
        </p:nvSpPr>
        <p:spPr>
          <a:xfrm>
            <a:off x="1051266" y="2397009"/>
            <a:ext cx="13286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商品化</a:t>
            </a:r>
            <a:endParaRPr kumimoji="1" lang="en-US" altLang="ja-JP" dirty="0"/>
          </a:p>
          <a:p>
            <a:r>
              <a:rPr kumimoji="1" lang="ja-JP" altLang="en-US" dirty="0"/>
              <a:t>　　・</a:t>
            </a:r>
            <a:endParaRPr kumimoji="1" lang="en-US" altLang="ja-JP" dirty="0"/>
          </a:p>
          <a:p>
            <a:r>
              <a:rPr kumimoji="1" lang="ja-JP" altLang="en-US" dirty="0"/>
              <a:t>事業化企画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848483E-061B-0C51-06FD-30F6EA1A94D9}"/>
              </a:ext>
            </a:extLst>
          </p:cNvPr>
          <p:cNvSpPr txBox="1"/>
          <p:nvPr/>
        </p:nvSpPr>
        <p:spPr>
          <a:xfrm>
            <a:off x="4639219" y="2374031"/>
            <a:ext cx="1613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実績・分析</a:t>
            </a:r>
            <a:endParaRPr kumimoji="1" lang="en-US" altLang="ja-JP" dirty="0"/>
          </a:p>
          <a:p>
            <a:r>
              <a:rPr kumimoji="1" lang="ja-JP" altLang="en-US" dirty="0"/>
              <a:t>　指導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6131EE9-D31F-916C-3A7C-949AA4A524D3}"/>
              </a:ext>
            </a:extLst>
          </p:cNvPr>
          <p:cNvSpPr txBox="1"/>
          <p:nvPr/>
        </p:nvSpPr>
        <p:spPr>
          <a:xfrm>
            <a:off x="2642210" y="4097270"/>
            <a:ext cx="2145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実績・分析指導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F73D1FB3-2A6A-B00C-F2AD-9E46D75C48CE}"/>
              </a:ext>
            </a:extLst>
          </p:cNvPr>
          <p:cNvSpPr/>
          <p:nvPr/>
        </p:nvSpPr>
        <p:spPr>
          <a:xfrm>
            <a:off x="2373298" y="1139452"/>
            <a:ext cx="2666259" cy="3639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C932FED-40BB-CCBC-93F5-D3D51EA046FE}"/>
              </a:ext>
            </a:extLst>
          </p:cNvPr>
          <p:cNvSpPr txBox="1"/>
          <p:nvPr/>
        </p:nvSpPr>
        <p:spPr>
          <a:xfrm>
            <a:off x="2440243" y="1151455"/>
            <a:ext cx="2277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○○○○○○研究会</a:t>
            </a:r>
            <a:endParaRPr kumimoji="1" lang="ja-JP" altLang="en-US" dirty="0"/>
          </a:p>
        </p:txBody>
      </p: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695EA165-0EA2-C8D8-35B2-5F0BA63815E7}"/>
              </a:ext>
            </a:extLst>
          </p:cNvPr>
          <p:cNvCxnSpPr>
            <a:cxnSpLocks/>
            <a:stCxn id="15" idx="0"/>
            <a:endCxn id="6" idx="2"/>
          </p:cNvCxnSpPr>
          <p:nvPr/>
        </p:nvCxnSpPr>
        <p:spPr>
          <a:xfrm flipV="1">
            <a:off x="3717985" y="2769859"/>
            <a:ext cx="1759" cy="3896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A4D8A3D0-A1E4-0706-37F3-9E09F0D54835}"/>
              </a:ext>
            </a:extLst>
          </p:cNvPr>
          <p:cNvCxnSpPr>
            <a:cxnSpLocks/>
          </p:cNvCxnSpPr>
          <p:nvPr/>
        </p:nvCxnSpPr>
        <p:spPr>
          <a:xfrm flipH="1">
            <a:off x="2113364" y="3753978"/>
            <a:ext cx="385323" cy="5694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ABF6668A-BFE6-8324-C7A6-FC9CAD030084}"/>
              </a:ext>
            </a:extLst>
          </p:cNvPr>
          <p:cNvCxnSpPr>
            <a:cxnSpLocks/>
          </p:cNvCxnSpPr>
          <p:nvPr/>
        </p:nvCxnSpPr>
        <p:spPr>
          <a:xfrm>
            <a:off x="4903433" y="3785860"/>
            <a:ext cx="446843" cy="5872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0732B221-519F-CA43-7412-015B5CD74110}"/>
              </a:ext>
            </a:extLst>
          </p:cNvPr>
          <p:cNvCxnSpPr>
            <a:stCxn id="8" idx="1"/>
            <a:endCxn id="7" idx="3"/>
          </p:cNvCxnSpPr>
          <p:nvPr/>
        </p:nvCxnSpPr>
        <p:spPr>
          <a:xfrm flipH="1" flipV="1">
            <a:off x="2439882" y="4718859"/>
            <a:ext cx="2485745" cy="271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四角形: 角を丸くする 46">
            <a:extLst>
              <a:ext uri="{FF2B5EF4-FFF2-40B4-BE49-F238E27FC236}">
                <a16:creationId xmlns:a16="http://schemas.microsoft.com/office/drawing/2014/main" id="{79EA07EF-E322-DBE9-2D7A-0BC44675BC58}"/>
              </a:ext>
            </a:extLst>
          </p:cNvPr>
          <p:cNvSpPr/>
          <p:nvPr/>
        </p:nvSpPr>
        <p:spPr>
          <a:xfrm>
            <a:off x="7898908" y="1873188"/>
            <a:ext cx="2896339" cy="291898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84D4E4B-669B-8A91-6A6D-20E509E4BA44}"/>
              </a:ext>
            </a:extLst>
          </p:cNvPr>
          <p:cNvSpPr/>
          <p:nvPr/>
        </p:nvSpPr>
        <p:spPr>
          <a:xfrm>
            <a:off x="8319197" y="1759543"/>
            <a:ext cx="2033364" cy="3639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CEA4B173-FEE7-3F08-2B67-6791E58C7563}"/>
              </a:ext>
            </a:extLst>
          </p:cNvPr>
          <p:cNvSpPr txBox="1"/>
          <p:nvPr/>
        </p:nvSpPr>
        <p:spPr>
          <a:xfrm>
            <a:off x="8771588" y="1759543"/>
            <a:ext cx="1128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外部機関</a:t>
            </a:r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4C30804F-1F96-E683-938A-82EB2ECED6B4}"/>
              </a:ext>
            </a:extLst>
          </p:cNvPr>
          <p:cNvSpPr/>
          <p:nvPr/>
        </p:nvSpPr>
        <p:spPr>
          <a:xfrm>
            <a:off x="8209896" y="2405850"/>
            <a:ext cx="2307451" cy="75364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9759A5FF-E12D-C921-0E78-B633634E6ED2}"/>
              </a:ext>
            </a:extLst>
          </p:cNvPr>
          <p:cNvSpPr/>
          <p:nvPr/>
        </p:nvSpPr>
        <p:spPr>
          <a:xfrm>
            <a:off x="8209896" y="3569781"/>
            <a:ext cx="2307451" cy="75364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7309A73A-5242-1E27-3EE4-46FD34B071BC}"/>
              </a:ext>
            </a:extLst>
          </p:cNvPr>
          <p:cNvSpPr txBox="1"/>
          <p:nvPr/>
        </p:nvSpPr>
        <p:spPr>
          <a:xfrm>
            <a:off x="8840210" y="2595344"/>
            <a:ext cx="1198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○○○㈱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B7F5DC01-6B30-B050-A0F8-575B7D897E82}"/>
              </a:ext>
            </a:extLst>
          </p:cNvPr>
          <p:cNvSpPr txBox="1"/>
          <p:nvPr/>
        </p:nvSpPr>
        <p:spPr>
          <a:xfrm>
            <a:off x="8536411" y="3652084"/>
            <a:ext cx="1837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宮城県産業技術総合センター</a:t>
            </a:r>
            <a:endParaRPr kumimoji="1" lang="ja-JP" altLang="en-US" dirty="0"/>
          </a:p>
        </p:txBody>
      </p:sp>
      <p:cxnSp>
        <p:nvCxnSpPr>
          <p:cNvPr id="58" name="直線矢印コネクタ 57">
            <a:extLst>
              <a:ext uri="{FF2B5EF4-FFF2-40B4-BE49-F238E27FC236}">
                <a16:creationId xmlns:a16="http://schemas.microsoft.com/office/drawing/2014/main" id="{C8AA8183-9A20-9AA1-3524-2A0FB876BB75}"/>
              </a:ext>
            </a:extLst>
          </p:cNvPr>
          <p:cNvCxnSpPr>
            <a:cxnSpLocks/>
            <a:endCxn id="53" idx="2"/>
          </p:cNvCxnSpPr>
          <p:nvPr/>
        </p:nvCxnSpPr>
        <p:spPr>
          <a:xfrm>
            <a:off x="6711518" y="2769859"/>
            <a:ext cx="1498378" cy="128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BD349FCF-6935-6565-3014-48D3B014A08A}"/>
              </a:ext>
            </a:extLst>
          </p:cNvPr>
          <p:cNvCxnSpPr>
            <a:cxnSpLocks/>
          </p:cNvCxnSpPr>
          <p:nvPr/>
        </p:nvCxnSpPr>
        <p:spPr>
          <a:xfrm>
            <a:off x="6711518" y="3946603"/>
            <a:ext cx="1498378" cy="128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793CFB56-A547-F0C5-A964-5A54E1BDD08C}"/>
              </a:ext>
            </a:extLst>
          </p:cNvPr>
          <p:cNvSpPr txBox="1"/>
          <p:nvPr/>
        </p:nvSpPr>
        <p:spPr>
          <a:xfrm>
            <a:off x="6748878" y="2242820"/>
            <a:ext cx="1157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外注加工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CE1D8A1B-FE8E-F7EA-73FD-6AA6E386F210}"/>
              </a:ext>
            </a:extLst>
          </p:cNvPr>
          <p:cNvSpPr txBox="1"/>
          <p:nvPr/>
        </p:nvSpPr>
        <p:spPr>
          <a:xfrm>
            <a:off x="6724650" y="3467418"/>
            <a:ext cx="116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試作相談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0FA5392-B538-0289-DFD0-1110118C1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230" y="255766"/>
            <a:ext cx="8596668" cy="751079"/>
          </a:xfrm>
        </p:spPr>
        <p:txBody>
          <a:bodyPr/>
          <a:lstStyle/>
          <a:p>
            <a:r>
              <a:rPr kumimoji="1" lang="ja-JP" altLang="en-US" dirty="0"/>
              <a:t>４．実施体制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6998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96A705-2086-17FB-3A31-BCB294D1B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90525"/>
            <a:ext cx="8596668" cy="781050"/>
          </a:xfrm>
        </p:spPr>
        <p:txBody>
          <a:bodyPr/>
          <a:lstStyle/>
          <a:p>
            <a:r>
              <a:rPr kumimoji="1" lang="ja-JP" altLang="en-US" dirty="0"/>
              <a:t>５．活動のスケジュール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AE63B483-3E40-6583-401C-01BA344A6CA3}"/>
              </a:ext>
            </a:extLst>
          </p:cNvPr>
          <p:cNvSpPr txBox="1">
            <a:spLocks/>
          </p:cNvSpPr>
          <p:nvPr/>
        </p:nvSpPr>
        <p:spPr>
          <a:xfrm>
            <a:off x="677334" y="1390650"/>
            <a:ext cx="8596668" cy="48577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endParaRPr lang="ja-JP" altLang="en-US" dirty="0"/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E37EA2C9-DA97-722F-951C-2D6AC59AF26E}"/>
              </a:ext>
            </a:extLst>
          </p:cNvPr>
          <p:cNvSpPr txBox="1">
            <a:spLocks/>
          </p:cNvSpPr>
          <p:nvPr/>
        </p:nvSpPr>
        <p:spPr>
          <a:xfrm>
            <a:off x="677334" y="1390649"/>
            <a:ext cx="8596668" cy="50768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F95195-3D19-3DC8-6444-AF9296B4D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4</a:t>
            </a:fld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5F43B34-F88C-1EEC-8E38-B71493ECBB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487" y="1329662"/>
            <a:ext cx="8634833" cy="4693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374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978BDC23-748A-520B-7D0F-191F30483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1740" y="193040"/>
            <a:ext cx="4299666" cy="87610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kumimoji="1" lang="ja-JP" altLang="en-US" sz="5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９</a:t>
            </a:r>
            <a:r>
              <a:rPr kumimoji="1" lang="zh-TW" altLang="en-US" sz="5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．支出明細</a:t>
            </a:r>
            <a:endParaRPr kumimoji="1" lang="en-US" altLang="ja-JP" sz="5400" kern="12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5A7802B6-FF37-40CF-A7E2-6F2A0D9A9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42ACF6D-FB37-085B-FB24-36B3A5B08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1E48-6206-4030-827F-3B415C76C105}" type="slidenum">
              <a:rPr kumimoji="1" lang="ja-JP" altLang="en-US" smtClean="0"/>
              <a:t>5</a:t>
            </a:fld>
            <a:endParaRPr kumimoji="1" lang="ja-JP" altLang="en-US"/>
          </a:p>
        </p:txBody>
      </p:sp>
      <p:graphicFrame>
        <p:nvGraphicFramePr>
          <p:cNvPr id="6" name="オブジェクト 5">
            <a:extLst>
              <a:ext uri="{FF2B5EF4-FFF2-40B4-BE49-F238E27FC236}">
                <a16:creationId xmlns:a16="http://schemas.microsoft.com/office/drawing/2014/main" id="{0D7D9D72-DEF0-C9BB-268B-C4D514304F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757589"/>
              </p:ext>
            </p:extLst>
          </p:nvPr>
        </p:nvGraphicFramePr>
        <p:xfrm>
          <a:off x="1091740" y="1160686"/>
          <a:ext cx="7473450" cy="56661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208880" imgH="5266103" progId="Word.Document.12">
                  <p:embed/>
                </p:oleObj>
              </mc:Choice>
              <mc:Fallback>
                <p:oleObj name="Document" r:id="rId2" imgW="6208880" imgH="526610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91740" y="1160686"/>
                        <a:ext cx="7473450" cy="56661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5670641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927F9E5B7166B44A186D7DB5BC698C0" ma:contentTypeVersion="0" ma:contentTypeDescription="新しいドキュメントを作成します。" ma:contentTypeScope="" ma:versionID="21ceebeb34e9b77d76bdb45eb50ac4b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d731de376acb6be525cfef4cafbcf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03A299-8968-4012-A44B-33B7785C3C17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C785663-F4BA-4EDC-9539-A601E977FE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0B53B0-97A9-4FE9-813A-7479561E00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</TotalTime>
  <Words>164</Words>
  <Application>Microsoft Office PowerPoint</Application>
  <PresentationFormat>ワイド画面</PresentationFormat>
  <Paragraphs>43</Paragraphs>
  <Slides>6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游ゴシック</vt:lpstr>
      <vt:lpstr>Arial</vt:lpstr>
      <vt:lpstr>Trebuchet MS</vt:lpstr>
      <vt:lpstr>Wingdings 3</vt:lpstr>
      <vt:lpstr>ファセット</vt:lpstr>
      <vt:lpstr>Microsoft Word 文書</vt:lpstr>
      <vt:lpstr>「テーマ」</vt:lpstr>
      <vt:lpstr>「目次」</vt:lpstr>
      <vt:lpstr>１．背景・現状</vt:lpstr>
      <vt:lpstr>４．実施体制</vt:lpstr>
      <vt:lpstr>５．活動のスケジュール</vt:lpstr>
      <vt:lpstr>９．支出明細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「テーマ」を記入してください。</dc:title>
  <dc:creator>辻 みつる</dc:creator>
  <cp:lastModifiedBy>辻󠄀 みつる（Mitsuru Tsuji）</cp:lastModifiedBy>
  <cp:revision>17</cp:revision>
  <dcterms:created xsi:type="dcterms:W3CDTF">2023-03-16T00:10:24Z</dcterms:created>
  <dcterms:modified xsi:type="dcterms:W3CDTF">2026-02-03T00:19:01Z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0x0101007927F9E5B7166B44A186D7DB5BC698C0</vt:lpwstr>
  </property>
</Properties>
</file>